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61" r:id="rId5"/>
    <p:sldId id="259" r:id="rId6"/>
    <p:sldId id="262" r:id="rId7"/>
    <p:sldId id="263" r:id="rId8"/>
    <p:sldId id="264" r:id="rId9"/>
    <p:sldId id="265" r:id="rId10"/>
    <p:sldId id="267" r:id="rId11"/>
    <p:sldId id="266" r:id="rId12"/>
    <p:sldId id="268" r:id="rId13"/>
    <p:sldId id="271" r:id="rId14"/>
    <p:sldId id="273" r:id="rId15"/>
    <p:sldId id="269" r:id="rId16"/>
    <p:sldId id="272" r:id="rId17"/>
    <p:sldId id="276" r:id="rId18"/>
    <p:sldId id="270" r:id="rId19"/>
    <p:sldId id="274" r:id="rId20"/>
    <p:sldId id="275" r:id="rId21"/>
    <p:sldId id="260" r:id="rId2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E497"/>
    <a:srgbClr val="19306D"/>
    <a:srgbClr val="212D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1"/>
    <p:restoredTop sz="94580"/>
  </p:normalViewPr>
  <p:slideViewPr>
    <p:cSldViewPr snapToGrid="0" snapToObjects="1">
      <p:cViewPr varScale="1">
        <p:scale>
          <a:sx n="110" d="100"/>
          <a:sy n="110" d="100"/>
        </p:scale>
        <p:origin x="6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carrion\Desktop\Rendici&#243;n%20de%20Cuentas%202021\Anexos%20Tabl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vcarrion\Desktop\Rendici&#243;n%20de%20Cuentas%202021\Anexos%20Tabla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fmik</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6.8221026111317681E-2"/>
          <c:y val="0.11385974957437364"/>
          <c:w val="0.91534419150504365"/>
          <c:h val="0.68957903176840429"/>
        </c:manualLayout>
      </c:layout>
      <c:lineChart>
        <c:grouping val="standard"/>
        <c:varyColors val="0"/>
        <c:ser>
          <c:idx val="0"/>
          <c:order val="0"/>
          <c:tx>
            <c:strRef>
              <c:f>'Indicadores de Calidad'!$F$4</c:f>
              <c:strCache>
                <c:ptCount val="1"/>
                <c:pt idx="0">
                  <c:v>FMIk</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manualLayout>
                  <c:x val="-1.7803342318180294E-3"/>
                  <c:y val="-5.98848199578344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0D0-41AA-B025-B653A6D8EB83}"/>
                </c:ext>
                <c:ext xmlns:c15="http://schemas.microsoft.com/office/drawing/2012/chart" uri="{CE6537A1-D6FC-4f65-9D91-7224C49458BB}"/>
              </c:extLst>
            </c:dLbl>
            <c:dLbl>
              <c:idx val="1"/>
              <c:layout>
                <c:manualLayout>
                  <c:x val="-8.9016711590901056E-3"/>
                  <c:y val="-4.99040166315286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0D0-41AA-B025-B653A6D8EB83}"/>
                </c:ext>
                <c:ext xmlns:c15="http://schemas.microsoft.com/office/drawing/2012/chart" uri="{CE6537A1-D6FC-4f65-9D91-7224C49458BB}"/>
              </c:extLst>
            </c:dLbl>
            <c:dLbl>
              <c:idx val="2"/>
              <c:layout>
                <c:manualLayout>
                  <c:x val="-3.5606684636360427E-3"/>
                  <c:y val="-3.9923213305222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0D0-41AA-B025-B653A6D8EB83}"/>
                </c:ext>
                <c:ext xmlns:c15="http://schemas.microsoft.com/office/drawing/2012/chart" uri="{CE6537A1-D6FC-4f65-9D91-7224C49458BB}"/>
              </c:extLst>
            </c:dLbl>
            <c:dLbl>
              <c:idx val="3"/>
              <c:layout>
                <c:manualLayout>
                  <c:x val="0"/>
                  <c:y val="-3.3269344421019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0D0-41AA-B025-B653A6D8EB83}"/>
                </c:ext>
                <c:ext xmlns:c15="http://schemas.microsoft.com/office/drawing/2012/chart" uri="{CE6537A1-D6FC-4f65-9D91-7224C49458BB}"/>
              </c:extLst>
            </c:dLbl>
            <c:dLbl>
              <c:idx val="4"/>
              <c:layout>
                <c:manualLayout>
                  <c:x val="-3.5606684636359121E-3"/>
                  <c:y val="-4.3250147747324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0D0-41AA-B025-B653A6D8EB83}"/>
                </c:ext>
                <c:ext xmlns:c15="http://schemas.microsoft.com/office/drawing/2012/chart" uri="{CE6537A1-D6FC-4f65-9D91-7224C49458BB}"/>
              </c:extLst>
            </c:dLbl>
            <c:dLbl>
              <c:idx val="5"/>
              <c:layout>
                <c:manualLayout>
                  <c:x val="-1.7803342318180213E-3"/>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0D0-41AA-B025-B653A6D8EB83}"/>
                </c:ext>
                <c:ext xmlns:c15="http://schemas.microsoft.com/office/drawing/2012/chart" uri="{CE6537A1-D6FC-4f65-9D91-7224C49458BB}"/>
              </c:extLst>
            </c:dLbl>
            <c:dLbl>
              <c:idx val="6"/>
              <c:layout>
                <c:manualLayout>
                  <c:x val="-1.7803342318181519E-3"/>
                  <c:y val="-3.9923213305222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0D0-41AA-B025-B653A6D8EB83}"/>
                </c:ext>
                <c:ext xmlns:c15="http://schemas.microsoft.com/office/drawing/2012/chart" uri="{CE6537A1-D6FC-4f65-9D91-7224C49458BB}"/>
              </c:extLst>
            </c:dLbl>
            <c:dLbl>
              <c:idx val="7"/>
              <c:layout>
                <c:manualLayout>
                  <c:x val="0"/>
                  <c:y val="-3.9923213305222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0D0-41AA-B025-B653A6D8EB83}"/>
                </c:ext>
                <c:ext xmlns:c15="http://schemas.microsoft.com/office/drawing/2012/chart" uri="{CE6537A1-D6FC-4f65-9D91-7224C49458BB}"/>
              </c:extLst>
            </c:dLbl>
            <c:dLbl>
              <c:idx val="8"/>
              <c:layout>
                <c:manualLayout>
                  <c:x val="0"/>
                  <c:y val="-2.99424099789172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0D0-41AA-B025-B653A6D8EB83}"/>
                </c:ext>
                <c:ext xmlns:c15="http://schemas.microsoft.com/office/drawing/2012/chart" uri="{CE6537A1-D6FC-4f65-9D91-7224C49458BB}"/>
              </c:extLst>
            </c:dLbl>
            <c:dLbl>
              <c:idx val="9"/>
              <c:layout>
                <c:manualLayout>
                  <c:x val="-1.7803342318181519E-3"/>
                  <c:y val="-2.66154755368152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0D0-41AA-B025-B653A6D8EB83}"/>
                </c:ext>
                <c:ext xmlns:c15="http://schemas.microsoft.com/office/drawing/2012/chart" uri="{CE6537A1-D6FC-4f65-9D91-7224C49458BB}"/>
              </c:extLst>
            </c:dLbl>
            <c:dLbl>
              <c:idx val="12"/>
              <c:layout>
                <c:manualLayout>
                  <c:x val="-1.7803342318180213E-3"/>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D0D0-41AA-B025-B653A6D8EB83}"/>
                </c:ext>
                <c:ext xmlns:c15="http://schemas.microsoft.com/office/drawing/2012/chart" uri="{CE6537A1-D6FC-4f65-9D91-7224C49458BB}"/>
              </c:extLst>
            </c:dLbl>
            <c:dLbl>
              <c:idx val="13"/>
              <c:layout>
                <c:manualLayout>
                  <c:x val="1.246233962272615E-2"/>
                  <c:y val="6.653868884203819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D0D0-41AA-B025-B653A6D8EB83}"/>
                </c:ext>
                <c:ext xmlns:c15="http://schemas.microsoft.com/office/drawing/2012/chart" uri="{CE6537A1-D6FC-4f65-9D91-7224C49458BB}"/>
              </c:extLst>
            </c:dLbl>
            <c:dLbl>
              <c:idx val="17"/>
              <c:layout>
                <c:manualLayout>
                  <c:x val="-8.9016699112202113E-3"/>
                  <c:y val="-2.32885410947134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D0D0-41AA-B025-B653A6D8EB83}"/>
                </c:ext>
                <c:ext xmlns:c15="http://schemas.microsoft.com/office/drawing/2012/chart" uri="{CE6537A1-D6FC-4f65-9D91-7224C49458BB}"/>
              </c:extLst>
            </c:dLbl>
            <c:dLbl>
              <c:idx val="18"/>
              <c:layout>
                <c:manualLayout>
                  <c:x val="-1.0682005390908259E-2"/>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D0D0-41AA-B025-B653A6D8EB83}"/>
                </c:ext>
                <c:ext xmlns:c15="http://schemas.microsoft.com/office/drawing/2012/chart" uri="{CE6537A1-D6FC-4f65-9D91-7224C49458BB}"/>
              </c:extLst>
            </c:dLbl>
            <c:dLbl>
              <c:idx val="19"/>
              <c:layout>
                <c:manualLayout>
                  <c:x val="-1.602300808636219E-2"/>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D0D0-41AA-B025-B653A6D8EB83}"/>
                </c:ext>
                <c:ext xmlns:c15="http://schemas.microsoft.com/office/drawing/2012/chart" uri="{CE6537A1-D6FC-4f65-9D91-7224C49458BB}"/>
              </c:extLst>
            </c:dLbl>
            <c:dLbl>
              <c:idx val="20"/>
              <c:layout>
                <c:manualLayout>
                  <c:x val="-1.7803339822440423E-2"/>
                  <c:y val="-3.32693444210191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D0D0-41AA-B025-B653A6D8EB83}"/>
                </c:ext>
                <c:ext xmlns:c15="http://schemas.microsoft.com/office/drawing/2012/chart" uri="{CE6537A1-D6FC-4f65-9D91-7224C49458BB}"/>
              </c:extLst>
            </c:dLbl>
            <c:dLbl>
              <c:idx val="21"/>
              <c:layout>
                <c:manualLayout>
                  <c:x val="-1.3055633546872674E-16"/>
                  <c:y val="-2.9942409978917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D0D0-41AA-B025-B653A6D8EB83}"/>
                </c:ext>
                <c:ext xmlns:c15="http://schemas.microsoft.com/office/drawing/2012/chart" uri="{CE6537A1-D6FC-4f65-9D91-7224C49458BB}"/>
              </c:extLst>
            </c:dLbl>
            <c:dLbl>
              <c:idx val="22"/>
              <c:layout>
                <c:manualLayout>
                  <c:x val="-1.3055631716684638E-16"/>
                  <c:y val="-2.32885410947133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D0D0-41AA-B025-B653A6D8EB83}"/>
                </c:ext>
                <c:ext xmlns:c15="http://schemas.microsoft.com/office/drawing/2012/chart" uri="{CE6537A1-D6FC-4f65-9D91-7224C49458BB}"/>
              </c:extLst>
            </c:dLbl>
            <c:dLbl>
              <c:idx val="23"/>
              <c:layout>
                <c:manualLayout>
                  <c:x val="-8.9016699112203414E-3"/>
                  <c:y val="-3.65962788631211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D0D0-41AA-B025-B653A6D8EB83}"/>
                </c:ext>
                <c:ext xmlns:c15="http://schemas.microsoft.com/office/drawing/2012/chart" uri="{CE6537A1-D6FC-4f65-9D91-7224C49458BB}"/>
              </c:extLst>
            </c:dLbl>
            <c:dLbl>
              <c:idx val="24"/>
              <c:layout>
                <c:manualLayout>
                  <c:x val="-8.9016699112202113E-3"/>
                  <c:y val="-2.9942409978917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D0D0-41AA-B025-B653A6D8EB83}"/>
                </c:ext>
                <c:ext xmlns:c15="http://schemas.microsoft.com/office/drawing/2012/chart" uri="{CE6537A1-D6FC-4f65-9D91-7224C49458BB}"/>
              </c:extLst>
            </c:dLbl>
            <c:dLbl>
              <c:idx val="25"/>
              <c:layout>
                <c:manualLayout>
                  <c:x val="-1.0682003893464253E-2"/>
                  <c:y val="-4.32501477473249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D0D0-41AA-B025-B653A6D8EB83}"/>
                </c:ext>
                <c:ext xmlns:c15="http://schemas.microsoft.com/office/drawing/2012/chart" uri="{CE6537A1-D6FC-4f65-9D91-7224C49458BB}"/>
              </c:extLst>
            </c:dLbl>
            <c:dLbl>
              <c:idx val="26"/>
              <c:layout>
                <c:manualLayout>
                  <c:x val="-5.3410019467321265E-3"/>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D0D0-41AA-B025-B653A6D8EB83}"/>
                </c:ext>
                <c:ext xmlns:c15="http://schemas.microsoft.com/office/drawing/2012/chart" uri="{CE6537A1-D6FC-4f65-9D91-7224C49458BB}"/>
              </c:extLst>
            </c:dLbl>
            <c:dLbl>
              <c:idx val="27"/>
              <c:layout>
                <c:manualLayout>
                  <c:x val="-1.9583673804684464E-2"/>
                  <c:y val="2.32885410947132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D0D0-41AA-B025-B653A6D8EB83}"/>
                </c:ext>
                <c:ext xmlns:c15="http://schemas.microsoft.com/office/drawing/2012/chart" uri="{CE6537A1-D6FC-4f65-9D91-7224C49458BB}"/>
              </c:extLst>
            </c:dLbl>
            <c:dLbl>
              <c:idx val="28"/>
              <c:layout>
                <c:manualLayout>
                  <c:x val="-2.6748968304227742E-2"/>
                  <c:y val="-3.65962788631210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D0D0-41AA-B025-B653A6D8EB83}"/>
                </c:ext>
                <c:ext xmlns:c15="http://schemas.microsoft.com/office/drawing/2012/chart" uri="{CE6537A1-D6FC-4f65-9D91-7224C49458BB}"/>
              </c:extLst>
            </c:dLbl>
            <c:dLbl>
              <c:idx val="29"/>
              <c:layout>
                <c:manualLayout>
                  <c:x val="-1.9615910089767142E-2"/>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D0D0-41AA-B025-B653A6D8EB83}"/>
                </c:ext>
                <c:ext xmlns:c15="http://schemas.microsoft.com/office/drawing/2012/chart" uri="{CE6537A1-D6FC-4f65-9D91-7224C49458BB}"/>
              </c:extLst>
            </c:dLbl>
            <c:dLbl>
              <c:idx val="30"/>
              <c:layout>
                <c:manualLayout>
                  <c:x val="-7.1330582144607307E-3"/>
                  <c:y val="-4.32501477473249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D0D0-41AA-B025-B653A6D8EB83}"/>
                </c:ext>
                <c:ext xmlns:c15="http://schemas.microsoft.com/office/drawing/2012/chart" uri="{CE6537A1-D6FC-4f65-9D91-7224C49458BB}"/>
              </c:extLst>
            </c:dLbl>
            <c:dLbl>
              <c:idx val="31"/>
              <c:layout>
                <c:manualLayout>
                  <c:x val="-1.6049380982536512E-2"/>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D0D0-41AA-B025-B653A6D8EB83}"/>
                </c:ext>
                <c:ext xmlns:c15="http://schemas.microsoft.com/office/drawing/2012/chart" uri="{CE6537A1-D6FC-4f65-9D91-7224C49458BB}"/>
              </c:extLst>
            </c:dLbl>
            <c:dLbl>
              <c:idx val="32"/>
              <c:layout>
                <c:manualLayout>
                  <c:x val="-1.0699587321691227E-2"/>
                  <c:y val="-2.99424099789173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D0D0-41AA-B025-B653A6D8EB83}"/>
                </c:ext>
                <c:ext xmlns:c15="http://schemas.microsoft.com/office/drawing/2012/chart" uri="{CE6537A1-D6FC-4f65-9D91-7224C49458BB}"/>
              </c:extLst>
            </c:dLbl>
            <c:dLbl>
              <c:idx val="33"/>
              <c:layout>
                <c:manualLayout>
                  <c:x val="0"/>
                  <c:y val="1.99616066526114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D0D0-41AA-B025-B653A6D8EB8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1"/>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Calidad'!$B$5:$B$12</c:f>
              <c:strCache>
                <c:ptCount val="8"/>
                <c:pt idx="0">
                  <c:v>Dic-14</c:v>
                </c:pt>
                <c:pt idx="1">
                  <c:v>Dic-15</c:v>
                </c:pt>
                <c:pt idx="2">
                  <c:v>Dic-16</c:v>
                </c:pt>
                <c:pt idx="3">
                  <c:v>Dic-17</c:v>
                </c:pt>
                <c:pt idx="4">
                  <c:v>Dic-18</c:v>
                </c:pt>
                <c:pt idx="5">
                  <c:v>Dic-19</c:v>
                </c:pt>
                <c:pt idx="6">
                  <c:v>Dic-20</c:v>
                </c:pt>
                <c:pt idx="7">
                  <c:v>Dic-21</c:v>
                </c:pt>
              </c:strCache>
            </c:strRef>
          </c:cat>
          <c:val>
            <c:numRef>
              <c:f>'Indicadores de Calidad'!$F$5:$F$12</c:f>
              <c:numCache>
                <c:formatCode>0.00</c:formatCode>
                <c:ptCount val="8"/>
                <c:pt idx="0">
                  <c:v>10.86</c:v>
                </c:pt>
                <c:pt idx="1">
                  <c:v>10.7</c:v>
                </c:pt>
                <c:pt idx="2">
                  <c:v>7.32</c:v>
                </c:pt>
                <c:pt idx="3">
                  <c:v>5.7457616479578286</c:v>
                </c:pt>
                <c:pt idx="4">
                  <c:v>5.5538989196182875</c:v>
                </c:pt>
                <c:pt idx="5">
                  <c:v>5.5672949411944206</c:v>
                </c:pt>
                <c:pt idx="6">
                  <c:v>3.2466877949754847</c:v>
                </c:pt>
                <c:pt idx="7">
                  <c:v>4.9576227910156501</c:v>
                </c:pt>
              </c:numCache>
            </c:numRef>
          </c:val>
          <c:smooth val="1"/>
          <c:extLst xmlns:c16r2="http://schemas.microsoft.com/office/drawing/2015/06/chart">
            <c:ext xmlns:c16="http://schemas.microsoft.com/office/drawing/2014/chart" uri="{C3380CC4-5D6E-409C-BE32-E72D297353CC}">
              <c16:uniqueId val="{0000001D-D0D0-41AA-B025-B653A6D8EB83}"/>
            </c:ext>
          </c:extLst>
        </c:ser>
        <c:ser>
          <c:idx val="1"/>
          <c:order val="1"/>
          <c:tx>
            <c:strRef>
              <c:f>'Indicadores de Calidad'!$G$4</c:f>
              <c:strCache>
                <c:ptCount val="1"/>
                <c:pt idx="0">
                  <c:v>META FMIk</c:v>
                </c:pt>
              </c:strCache>
            </c:strRef>
          </c:tx>
          <c:spPr>
            <a:ln w="22225" cap="rnd">
              <a:solidFill>
                <a:schemeClr val="accent2"/>
              </a:solidFill>
              <a:prstDash val="solid"/>
              <a:round/>
            </a:ln>
            <a:effectLst/>
          </c:spPr>
          <c:marker>
            <c:symbol val="square"/>
            <c:size val="6"/>
            <c:spPr>
              <a:solidFill>
                <a:schemeClr val="accent2"/>
              </a:solidFill>
              <a:ln w="9525">
                <a:solidFill>
                  <a:schemeClr val="accent2"/>
                </a:solidFill>
                <a:prstDash val="solid"/>
                <a:round/>
              </a:ln>
              <a:effectLst/>
            </c:spPr>
          </c:marker>
          <c:dLbls>
            <c:dLbl>
              <c:idx val="0"/>
              <c:layout>
                <c:manualLayout>
                  <c:x val="-1.6319539645855798E-17"/>
                  <c:y val="-4.325014774732483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s-EC"/>
                </a:p>
              </c:txP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1E-D0D0-41AA-B025-B653A6D8EB8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Calidad'!$B$5:$B$12</c:f>
              <c:strCache>
                <c:ptCount val="8"/>
                <c:pt idx="0">
                  <c:v>Dic-14</c:v>
                </c:pt>
                <c:pt idx="1">
                  <c:v>Dic-15</c:v>
                </c:pt>
                <c:pt idx="2">
                  <c:v>Dic-16</c:v>
                </c:pt>
                <c:pt idx="3">
                  <c:v>Dic-17</c:v>
                </c:pt>
                <c:pt idx="4">
                  <c:v>Dic-18</c:v>
                </c:pt>
                <c:pt idx="5">
                  <c:v>Dic-19</c:v>
                </c:pt>
                <c:pt idx="6">
                  <c:v>Dic-20</c:v>
                </c:pt>
                <c:pt idx="7">
                  <c:v>Dic-21</c:v>
                </c:pt>
              </c:strCache>
            </c:strRef>
          </c:cat>
          <c:val>
            <c:numRef>
              <c:f>'Indicadores de Calidad'!$G$5:$G$12</c:f>
              <c:numCache>
                <c:formatCode>General</c:formatCode>
                <c:ptCount val="8"/>
                <c:pt idx="0">
                  <c:v>4</c:v>
                </c:pt>
                <c:pt idx="1">
                  <c:v>4</c:v>
                </c:pt>
                <c:pt idx="2">
                  <c:v>4</c:v>
                </c:pt>
                <c:pt idx="3">
                  <c:v>4</c:v>
                </c:pt>
                <c:pt idx="4">
                  <c:v>4</c:v>
                </c:pt>
                <c:pt idx="5">
                  <c:v>6</c:v>
                </c:pt>
                <c:pt idx="6">
                  <c:v>6</c:v>
                </c:pt>
                <c:pt idx="7">
                  <c:v>6</c:v>
                </c:pt>
              </c:numCache>
            </c:numRef>
          </c:val>
          <c:smooth val="0"/>
          <c:extLst xmlns:c16r2="http://schemas.microsoft.com/office/drawing/2015/06/chart">
            <c:ext xmlns:c16="http://schemas.microsoft.com/office/drawing/2014/chart" uri="{C3380CC4-5D6E-409C-BE32-E72D297353CC}">
              <c16:uniqueId val="{0000001F-D0D0-41AA-B025-B653A6D8EB83}"/>
            </c:ext>
          </c:extLst>
        </c:ser>
        <c:dLbls>
          <c:showLegendKey val="0"/>
          <c:showVal val="0"/>
          <c:showCatName val="0"/>
          <c:showSerName val="0"/>
          <c:showPercent val="0"/>
          <c:showBubbleSize val="0"/>
        </c:dLbls>
        <c:marker val="1"/>
        <c:smooth val="0"/>
        <c:axId val="272512392"/>
        <c:axId val="272510824"/>
      </c:lineChart>
      <c:catAx>
        <c:axId val="272512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cap="all" spc="120" normalizeH="0" baseline="0">
                <a:solidFill>
                  <a:schemeClr val="tx1">
                    <a:lumMod val="65000"/>
                    <a:lumOff val="35000"/>
                  </a:schemeClr>
                </a:solidFill>
                <a:latin typeface="+mn-lt"/>
                <a:ea typeface="+mn-ea"/>
                <a:cs typeface="+mn-cs"/>
              </a:defRPr>
            </a:pPr>
            <a:endParaRPr lang="es-EC"/>
          </a:p>
        </c:txPr>
        <c:crossAx val="272510824"/>
        <c:crosses val="autoZero"/>
        <c:auto val="1"/>
        <c:lblAlgn val="ctr"/>
        <c:lblOffset val="100"/>
        <c:tickMarkSkip val="1"/>
        <c:noMultiLvlLbl val="0"/>
      </c:catAx>
      <c:valAx>
        <c:axId val="272510824"/>
        <c:scaling>
          <c:orientation val="minMax"/>
        </c:scaling>
        <c:delete val="0"/>
        <c:axPos val="l"/>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2512392"/>
        <c:crosses val="autoZero"/>
        <c:crossBetween val="midCat"/>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ysClr val="windowText" lastClr="000000"/>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TTIk</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'Indicadores de Calidad'!$L$4</c:f>
              <c:strCache>
                <c:ptCount val="1"/>
                <c:pt idx="0">
                  <c:v>TTIk</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dLbl>
              <c:idx val="0"/>
              <c:layout>
                <c:manualLayout>
                  <c:x val="-1.7803342318180294E-3"/>
                  <c:y val="-5.98848199578344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0D0-41AA-B025-B653A6D8EB83}"/>
                </c:ext>
                <c:ext xmlns:c15="http://schemas.microsoft.com/office/drawing/2012/chart" uri="{CE6537A1-D6FC-4f65-9D91-7224C49458BB}"/>
              </c:extLst>
            </c:dLbl>
            <c:dLbl>
              <c:idx val="1"/>
              <c:layout>
                <c:manualLayout>
                  <c:x val="-8.9016711590901056E-3"/>
                  <c:y val="-4.99040166315286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0D0-41AA-B025-B653A6D8EB83}"/>
                </c:ext>
                <c:ext xmlns:c15="http://schemas.microsoft.com/office/drawing/2012/chart" uri="{CE6537A1-D6FC-4f65-9D91-7224C49458BB}"/>
              </c:extLst>
            </c:dLbl>
            <c:dLbl>
              <c:idx val="2"/>
              <c:layout>
                <c:manualLayout>
                  <c:x val="-3.5606684636360427E-3"/>
                  <c:y val="-3.9923213305222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0D0-41AA-B025-B653A6D8EB83}"/>
                </c:ext>
                <c:ext xmlns:c15="http://schemas.microsoft.com/office/drawing/2012/chart" uri="{CE6537A1-D6FC-4f65-9D91-7224C49458BB}"/>
              </c:extLst>
            </c:dLbl>
            <c:dLbl>
              <c:idx val="3"/>
              <c:layout>
                <c:manualLayout>
                  <c:x val="0"/>
                  <c:y val="-3.3269344421019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0D0-41AA-B025-B653A6D8EB83}"/>
                </c:ext>
                <c:ext xmlns:c15="http://schemas.microsoft.com/office/drawing/2012/chart" uri="{CE6537A1-D6FC-4f65-9D91-7224C49458BB}"/>
              </c:extLst>
            </c:dLbl>
            <c:dLbl>
              <c:idx val="4"/>
              <c:layout>
                <c:manualLayout>
                  <c:x val="-3.5606684636359121E-3"/>
                  <c:y val="-4.32501477473248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0D0-41AA-B025-B653A6D8EB83}"/>
                </c:ext>
                <c:ext xmlns:c15="http://schemas.microsoft.com/office/drawing/2012/chart" uri="{CE6537A1-D6FC-4f65-9D91-7224C49458BB}"/>
              </c:extLst>
            </c:dLbl>
            <c:dLbl>
              <c:idx val="5"/>
              <c:layout>
                <c:manualLayout>
                  <c:x val="-1.7803342318180213E-3"/>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0D0-41AA-B025-B653A6D8EB83}"/>
                </c:ext>
                <c:ext xmlns:c15="http://schemas.microsoft.com/office/drawing/2012/chart" uri="{CE6537A1-D6FC-4f65-9D91-7224C49458BB}"/>
              </c:extLst>
            </c:dLbl>
            <c:dLbl>
              <c:idx val="6"/>
              <c:layout>
                <c:manualLayout>
                  <c:x val="-1.7803342318181519E-3"/>
                  <c:y val="-3.9923213305222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0D0-41AA-B025-B653A6D8EB83}"/>
                </c:ext>
                <c:ext xmlns:c15="http://schemas.microsoft.com/office/drawing/2012/chart" uri="{CE6537A1-D6FC-4f65-9D91-7224C49458BB}"/>
              </c:extLst>
            </c:dLbl>
            <c:dLbl>
              <c:idx val="7"/>
              <c:layout>
                <c:manualLayout>
                  <c:x val="0"/>
                  <c:y val="-3.9923213305222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0D0-41AA-B025-B653A6D8EB83}"/>
                </c:ext>
                <c:ext xmlns:c15="http://schemas.microsoft.com/office/drawing/2012/chart" uri="{CE6537A1-D6FC-4f65-9D91-7224C49458BB}"/>
              </c:extLst>
            </c:dLbl>
            <c:dLbl>
              <c:idx val="8"/>
              <c:layout>
                <c:manualLayout>
                  <c:x val="0"/>
                  <c:y val="-2.99424099789172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D0D0-41AA-B025-B653A6D8EB83}"/>
                </c:ext>
                <c:ext xmlns:c15="http://schemas.microsoft.com/office/drawing/2012/chart" uri="{CE6537A1-D6FC-4f65-9D91-7224C49458BB}"/>
              </c:extLst>
            </c:dLbl>
            <c:dLbl>
              <c:idx val="9"/>
              <c:layout>
                <c:manualLayout>
                  <c:x val="-1.7803342318181519E-3"/>
                  <c:y val="-2.66154755368152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0D0-41AA-B025-B653A6D8EB83}"/>
                </c:ext>
                <c:ext xmlns:c15="http://schemas.microsoft.com/office/drawing/2012/chart" uri="{CE6537A1-D6FC-4f65-9D91-7224C49458BB}"/>
              </c:extLst>
            </c:dLbl>
            <c:dLbl>
              <c:idx val="12"/>
              <c:layout>
                <c:manualLayout>
                  <c:x val="-1.7803342318180213E-3"/>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D0D0-41AA-B025-B653A6D8EB83}"/>
                </c:ext>
                <c:ext xmlns:c15="http://schemas.microsoft.com/office/drawing/2012/chart" uri="{CE6537A1-D6FC-4f65-9D91-7224C49458BB}"/>
              </c:extLst>
            </c:dLbl>
            <c:dLbl>
              <c:idx val="13"/>
              <c:layout>
                <c:manualLayout>
                  <c:x val="1.246233962272615E-2"/>
                  <c:y val="6.653868884203819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D0D0-41AA-B025-B653A6D8EB83}"/>
                </c:ext>
                <c:ext xmlns:c15="http://schemas.microsoft.com/office/drawing/2012/chart" uri="{CE6537A1-D6FC-4f65-9D91-7224C49458BB}"/>
              </c:extLst>
            </c:dLbl>
            <c:dLbl>
              <c:idx val="17"/>
              <c:layout>
                <c:manualLayout>
                  <c:x val="-8.9016699112202113E-3"/>
                  <c:y val="-2.32885410947134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D0D0-41AA-B025-B653A6D8EB83}"/>
                </c:ext>
                <c:ext xmlns:c15="http://schemas.microsoft.com/office/drawing/2012/chart" uri="{CE6537A1-D6FC-4f65-9D91-7224C49458BB}"/>
              </c:extLst>
            </c:dLbl>
            <c:dLbl>
              <c:idx val="18"/>
              <c:layout>
                <c:manualLayout>
                  <c:x val="-1.0682005390908259E-2"/>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D0D0-41AA-B025-B653A6D8EB83}"/>
                </c:ext>
                <c:ext xmlns:c15="http://schemas.microsoft.com/office/drawing/2012/chart" uri="{CE6537A1-D6FC-4f65-9D91-7224C49458BB}"/>
              </c:extLst>
            </c:dLbl>
            <c:dLbl>
              <c:idx val="19"/>
              <c:layout>
                <c:manualLayout>
                  <c:x val="-1.602300808636219E-2"/>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D0D0-41AA-B025-B653A6D8EB83}"/>
                </c:ext>
                <c:ext xmlns:c15="http://schemas.microsoft.com/office/drawing/2012/chart" uri="{CE6537A1-D6FC-4f65-9D91-7224C49458BB}"/>
              </c:extLst>
            </c:dLbl>
            <c:dLbl>
              <c:idx val="20"/>
              <c:layout>
                <c:manualLayout>
                  <c:x val="-1.7803339822440423E-2"/>
                  <c:y val="-3.32693444210191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D0D0-41AA-B025-B653A6D8EB83}"/>
                </c:ext>
                <c:ext xmlns:c15="http://schemas.microsoft.com/office/drawing/2012/chart" uri="{CE6537A1-D6FC-4f65-9D91-7224C49458BB}"/>
              </c:extLst>
            </c:dLbl>
            <c:dLbl>
              <c:idx val="21"/>
              <c:layout>
                <c:manualLayout>
                  <c:x val="-1.3055633546872674E-16"/>
                  <c:y val="-2.9942409978917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D0D0-41AA-B025-B653A6D8EB83}"/>
                </c:ext>
                <c:ext xmlns:c15="http://schemas.microsoft.com/office/drawing/2012/chart" uri="{CE6537A1-D6FC-4f65-9D91-7224C49458BB}"/>
              </c:extLst>
            </c:dLbl>
            <c:dLbl>
              <c:idx val="22"/>
              <c:layout>
                <c:manualLayout>
                  <c:x val="-1.3055631716684638E-16"/>
                  <c:y val="-2.32885410947133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D0D0-41AA-B025-B653A6D8EB83}"/>
                </c:ext>
                <c:ext xmlns:c15="http://schemas.microsoft.com/office/drawing/2012/chart" uri="{CE6537A1-D6FC-4f65-9D91-7224C49458BB}"/>
              </c:extLst>
            </c:dLbl>
            <c:dLbl>
              <c:idx val="23"/>
              <c:layout>
                <c:manualLayout>
                  <c:x val="-8.9016699112203414E-3"/>
                  <c:y val="-3.65962788631211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D0D0-41AA-B025-B653A6D8EB83}"/>
                </c:ext>
                <c:ext xmlns:c15="http://schemas.microsoft.com/office/drawing/2012/chart" uri="{CE6537A1-D6FC-4f65-9D91-7224C49458BB}"/>
              </c:extLst>
            </c:dLbl>
            <c:dLbl>
              <c:idx val="24"/>
              <c:layout>
                <c:manualLayout>
                  <c:x val="-8.9016699112202113E-3"/>
                  <c:y val="-2.99424099789171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D0D0-41AA-B025-B653A6D8EB83}"/>
                </c:ext>
                <c:ext xmlns:c15="http://schemas.microsoft.com/office/drawing/2012/chart" uri="{CE6537A1-D6FC-4f65-9D91-7224C49458BB}"/>
              </c:extLst>
            </c:dLbl>
            <c:dLbl>
              <c:idx val="25"/>
              <c:layout>
                <c:manualLayout>
                  <c:x val="-1.0682003893464253E-2"/>
                  <c:y val="-4.32501477473249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D0D0-41AA-B025-B653A6D8EB83}"/>
                </c:ext>
                <c:ext xmlns:c15="http://schemas.microsoft.com/office/drawing/2012/chart" uri="{CE6537A1-D6FC-4f65-9D91-7224C49458BB}"/>
              </c:extLst>
            </c:dLbl>
            <c:dLbl>
              <c:idx val="26"/>
              <c:layout>
                <c:manualLayout>
                  <c:x val="-5.3410019467321265E-3"/>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D0D0-41AA-B025-B653A6D8EB83}"/>
                </c:ext>
                <c:ext xmlns:c15="http://schemas.microsoft.com/office/drawing/2012/chart" uri="{CE6537A1-D6FC-4f65-9D91-7224C49458BB}"/>
              </c:extLst>
            </c:dLbl>
            <c:dLbl>
              <c:idx val="27"/>
              <c:layout>
                <c:manualLayout>
                  <c:x val="-1.9583673804684464E-2"/>
                  <c:y val="2.328854109471324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D0D0-41AA-B025-B653A6D8EB83}"/>
                </c:ext>
                <c:ext xmlns:c15="http://schemas.microsoft.com/office/drawing/2012/chart" uri="{CE6537A1-D6FC-4f65-9D91-7224C49458BB}"/>
              </c:extLst>
            </c:dLbl>
            <c:dLbl>
              <c:idx val="28"/>
              <c:layout>
                <c:manualLayout>
                  <c:x val="-2.6748968304227742E-2"/>
                  <c:y val="-3.659627886312100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D0D0-41AA-B025-B653A6D8EB83}"/>
                </c:ext>
                <c:ext xmlns:c15="http://schemas.microsoft.com/office/drawing/2012/chart" uri="{CE6537A1-D6FC-4f65-9D91-7224C49458BB}"/>
              </c:extLst>
            </c:dLbl>
            <c:dLbl>
              <c:idx val="29"/>
              <c:layout>
                <c:manualLayout>
                  <c:x val="-1.9615910089767142E-2"/>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D0D0-41AA-B025-B653A6D8EB83}"/>
                </c:ext>
                <c:ext xmlns:c15="http://schemas.microsoft.com/office/drawing/2012/chart" uri="{CE6537A1-D6FC-4f65-9D91-7224C49458BB}"/>
              </c:extLst>
            </c:dLbl>
            <c:dLbl>
              <c:idx val="30"/>
              <c:layout>
                <c:manualLayout>
                  <c:x val="-7.1330582144607307E-3"/>
                  <c:y val="-4.32501477473249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D0D0-41AA-B025-B653A6D8EB83}"/>
                </c:ext>
                <c:ext xmlns:c15="http://schemas.microsoft.com/office/drawing/2012/chart" uri="{CE6537A1-D6FC-4f65-9D91-7224C49458BB}"/>
              </c:extLst>
            </c:dLbl>
            <c:dLbl>
              <c:idx val="31"/>
              <c:layout>
                <c:manualLayout>
                  <c:x val="-1.6049380982536512E-2"/>
                  <c:y val="-3.99232133052229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D0D0-41AA-B025-B653A6D8EB83}"/>
                </c:ext>
                <c:ext xmlns:c15="http://schemas.microsoft.com/office/drawing/2012/chart" uri="{CE6537A1-D6FC-4f65-9D91-7224C49458BB}"/>
              </c:extLst>
            </c:dLbl>
            <c:dLbl>
              <c:idx val="32"/>
              <c:layout>
                <c:manualLayout>
                  <c:x val="-1.0699587321691227E-2"/>
                  <c:y val="-2.994240997891731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D0D0-41AA-B025-B653A6D8EB83}"/>
                </c:ext>
                <c:ext xmlns:c15="http://schemas.microsoft.com/office/drawing/2012/chart" uri="{CE6537A1-D6FC-4f65-9D91-7224C49458BB}"/>
              </c:extLst>
            </c:dLbl>
            <c:dLbl>
              <c:idx val="33"/>
              <c:layout>
                <c:manualLayout>
                  <c:x val="0"/>
                  <c:y val="1.99616066526114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D0D0-41AA-B025-B653A6D8EB8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1"/>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Calidad'!$B$5:$B$12</c:f>
              <c:strCache>
                <c:ptCount val="8"/>
                <c:pt idx="0">
                  <c:v>Dic-14</c:v>
                </c:pt>
                <c:pt idx="1">
                  <c:v>Dic-15</c:v>
                </c:pt>
                <c:pt idx="2">
                  <c:v>Dic-16</c:v>
                </c:pt>
                <c:pt idx="3">
                  <c:v>Dic-17</c:v>
                </c:pt>
                <c:pt idx="4">
                  <c:v>Dic-18</c:v>
                </c:pt>
                <c:pt idx="5">
                  <c:v>Dic-19</c:v>
                </c:pt>
                <c:pt idx="6">
                  <c:v>Dic-20</c:v>
                </c:pt>
                <c:pt idx="7">
                  <c:v>Dic-21</c:v>
                </c:pt>
              </c:strCache>
            </c:strRef>
          </c:cat>
          <c:val>
            <c:numRef>
              <c:f>'Indicadores de Calidad'!$L$5:$L$12</c:f>
              <c:numCache>
                <c:formatCode>0.00</c:formatCode>
                <c:ptCount val="8"/>
                <c:pt idx="0">
                  <c:v>21.54</c:v>
                </c:pt>
                <c:pt idx="1">
                  <c:v>16.28</c:v>
                </c:pt>
                <c:pt idx="2">
                  <c:v>11.68</c:v>
                </c:pt>
                <c:pt idx="3">
                  <c:v>10.888154769461254</c:v>
                </c:pt>
                <c:pt idx="4">
                  <c:v>9.8406469013736952</c:v>
                </c:pt>
                <c:pt idx="5">
                  <c:v>4.9316404236597409</c:v>
                </c:pt>
                <c:pt idx="6">
                  <c:v>4.4026589147411626</c:v>
                </c:pt>
                <c:pt idx="7">
                  <c:v>8.0814114095921585</c:v>
                </c:pt>
              </c:numCache>
            </c:numRef>
          </c:val>
          <c:smooth val="1"/>
          <c:extLst xmlns:c16r2="http://schemas.microsoft.com/office/drawing/2015/06/chart">
            <c:ext xmlns:c16="http://schemas.microsoft.com/office/drawing/2014/chart" uri="{C3380CC4-5D6E-409C-BE32-E72D297353CC}">
              <c16:uniqueId val="{0000001D-D0D0-41AA-B025-B653A6D8EB83}"/>
            </c:ext>
          </c:extLst>
        </c:ser>
        <c:ser>
          <c:idx val="1"/>
          <c:order val="1"/>
          <c:tx>
            <c:strRef>
              <c:f>'Indicadores de Calidad'!$M$4</c:f>
              <c:strCache>
                <c:ptCount val="1"/>
                <c:pt idx="0">
                  <c:v>META TTIk</c:v>
                </c:pt>
              </c:strCache>
            </c:strRef>
          </c:tx>
          <c:spPr>
            <a:ln w="22225" cap="rnd">
              <a:solidFill>
                <a:schemeClr val="accent2"/>
              </a:solidFill>
              <a:prstDash val="solid"/>
              <a:round/>
            </a:ln>
            <a:effectLst/>
          </c:spPr>
          <c:marker>
            <c:symbol val="square"/>
            <c:size val="6"/>
            <c:spPr>
              <a:solidFill>
                <a:schemeClr val="accent2"/>
              </a:solidFill>
              <a:ln w="9525">
                <a:solidFill>
                  <a:schemeClr val="accent2"/>
                </a:solidFill>
                <a:prstDash val="solid"/>
                <a:round/>
              </a:ln>
              <a:effectLst/>
            </c:spPr>
          </c:marker>
          <c:dLbls>
            <c:dLbl>
              <c:idx val="0"/>
              <c:layout>
                <c:manualLayout>
                  <c:x val="-1.6319539645855798E-17"/>
                  <c:y val="-4.325014774732483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00000"/>
                      </a:solidFill>
                      <a:latin typeface="+mn-lt"/>
                      <a:ea typeface="+mn-ea"/>
                      <a:cs typeface="+mn-cs"/>
                    </a:defRPr>
                  </a:pPr>
                  <a:endParaRPr lang="es-EC"/>
                </a:p>
              </c:txPr>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1E-D0D0-41AA-B025-B653A6D8EB8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s-EC"/>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'Indicadores de Calidad'!$B$5:$B$12</c:f>
              <c:strCache>
                <c:ptCount val="8"/>
                <c:pt idx="0">
                  <c:v>Dic-14</c:v>
                </c:pt>
                <c:pt idx="1">
                  <c:v>Dic-15</c:v>
                </c:pt>
                <c:pt idx="2">
                  <c:v>Dic-16</c:v>
                </c:pt>
                <c:pt idx="3">
                  <c:v>Dic-17</c:v>
                </c:pt>
                <c:pt idx="4">
                  <c:v>Dic-18</c:v>
                </c:pt>
                <c:pt idx="5">
                  <c:v>Dic-19</c:v>
                </c:pt>
                <c:pt idx="6">
                  <c:v>Dic-20</c:v>
                </c:pt>
                <c:pt idx="7">
                  <c:v>Dic-21</c:v>
                </c:pt>
              </c:strCache>
            </c:strRef>
          </c:cat>
          <c:val>
            <c:numRef>
              <c:f>'Indicadores de Calidad'!$M$5:$M$12</c:f>
              <c:numCache>
                <c:formatCode>General</c:formatCode>
                <c:ptCount val="8"/>
                <c:pt idx="0">
                  <c:v>8</c:v>
                </c:pt>
                <c:pt idx="1">
                  <c:v>8</c:v>
                </c:pt>
                <c:pt idx="2">
                  <c:v>8</c:v>
                </c:pt>
                <c:pt idx="3">
                  <c:v>8</c:v>
                </c:pt>
                <c:pt idx="4">
                  <c:v>8</c:v>
                </c:pt>
                <c:pt idx="5">
                  <c:v>8</c:v>
                </c:pt>
                <c:pt idx="6">
                  <c:v>8</c:v>
                </c:pt>
                <c:pt idx="7">
                  <c:v>8</c:v>
                </c:pt>
              </c:numCache>
            </c:numRef>
          </c:val>
          <c:smooth val="0"/>
          <c:extLst xmlns:c16r2="http://schemas.microsoft.com/office/drawing/2015/06/chart">
            <c:ext xmlns:c16="http://schemas.microsoft.com/office/drawing/2014/chart" uri="{C3380CC4-5D6E-409C-BE32-E72D297353CC}">
              <c16:uniqueId val="{0000001F-D0D0-41AA-B025-B653A6D8EB83}"/>
            </c:ext>
          </c:extLst>
        </c:ser>
        <c:dLbls>
          <c:showLegendKey val="0"/>
          <c:showVal val="0"/>
          <c:showCatName val="0"/>
          <c:showSerName val="0"/>
          <c:showPercent val="0"/>
          <c:showBubbleSize val="0"/>
        </c:dLbls>
        <c:marker val="1"/>
        <c:smooth val="0"/>
        <c:axId val="272511608"/>
        <c:axId val="272512784"/>
      </c:lineChart>
      <c:catAx>
        <c:axId val="272511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cap="all" spc="120" normalizeH="0" baseline="0">
                <a:solidFill>
                  <a:schemeClr val="tx1">
                    <a:lumMod val="65000"/>
                    <a:lumOff val="35000"/>
                  </a:schemeClr>
                </a:solidFill>
                <a:latin typeface="+mn-lt"/>
                <a:ea typeface="+mn-ea"/>
                <a:cs typeface="+mn-cs"/>
              </a:defRPr>
            </a:pPr>
            <a:endParaRPr lang="es-EC"/>
          </a:p>
        </c:txPr>
        <c:crossAx val="272512784"/>
        <c:crosses val="autoZero"/>
        <c:auto val="1"/>
        <c:lblAlgn val="ctr"/>
        <c:lblOffset val="100"/>
        <c:tickMarkSkip val="1"/>
        <c:noMultiLvlLbl val="0"/>
      </c:catAx>
      <c:valAx>
        <c:axId val="272512784"/>
        <c:scaling>
          <c:orientation val="minMax"/>
        </c:scaling>
        <c:delete val="0"/>
        <c:axPos val="l"/>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7251160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ysClr val="windowText" lastClr="000000"/>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D4BBE-CE86-6B49-AC2E-27AA863BA074}" type="datetimeFigureOut">
              <a:rPr lang="es-EC" smtClean="0"/>
              <a:t>11/03/2022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578A4-7E9F-C242-AAAF-C8A3C9831E10}" type="slidenum">
              <a:rPr lang="es-EC" smtClean="0"/>
              <a:t>‹Nº›</a:t>
            </a:fld>
            <a:endParaRPr lang="es-EC"/>
          </a:p>
        </p:txBody>
      </p:sp>
    </p:spTree>
    <p:extLst>
      <p:ext uri="{BB962C8B-B14F-4D97-AF65-F5344CB8AC3E}">
        <p14:creationId xmlns:p14="http://schemas.microsoft.com/office/powerpoint/2010/main" val="44781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PORTADA 1: SOLO AGREGAR EL TÍTULO DE LA PRESENTACIÓN</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1</a:t>
            </a:fld>
            <a:endParaRPr lang="es-EC"/>
          </a:p>
        </p:txBody>
      </p:sp>
    </p:spTree>
    <p:extLst>
      <p:ext uri="{BB962C8B-B14F-4D97-AF65-F5344CB8AC3E}">
        <p14:creationId xmlns:p14="http://schemas.microsoft.com/office/powerpoint/2010/main" val="252716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12</a:t>
            </a:fld>
            <a:endParaRPr lang="es-EC"/>
          </a:p>
        </p:txBody>
      </p:sp>
    </p:spTree>
    <p:extLst>
      <p:ext uri="{BB962C8B-B14F-4D97-AF65-F5344CB8AC3E}">
        <p14:creationId xmlns:p14="http://schemas.microsoft.com/office/powerpoint/2010/main" val="243574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13</a:t>
            </a:fld>
            <a:endParaRPr lang="es-EC"/>
          </a:p>
        </p:txBody>
      </p:sp>
    </p:spTree>
    <p:extLst>
      <p:ext uri="{BB962C8B-B14F-4D97-AF65-F5344CB8AC3E}">
        <p14:creationId xmlns:p14="http://schemas.microsoft.com/office/powerpoint/2010/main" val="150315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14</a:t>
            </a:fld>
            <a:endParaRPr lang="es-EC"/>
          </a:p>
        </p:txBody>
      </p:sp>
    </p:spTree>
    <p:extLst>
      <p:ext uri="{BB962C8B-B14F-4D97-AF65-F5344CB8AC3E}">
        <p14:creationId xmlns:p14="http://schemas.microsoft.com/office/powerpoint/2010/main" val="4065243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15</a:t>
            </a:fld>
            <a:endParaRPr lang="es-EC"/>
          </a:p>
        </p:txBody>
      </p:sp>
    </p:spTree>
    <p:extLst>
      <p:ext uri="{BB962C8B-B14F-4D97-AF65-F5344CB8AC3E}">
        <p14:creationId xmlns:p14="http://schemas.microsoft.com/office/powerpoint/2010/main" val="199363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16</a:t>
            </a:fld>
            <a:endParaRPr lang="es-EC"/>
          </a:p>
        </p:txBody>
      </p:sp>
    </p:spTree>
    <p:extLst>
      <p:ext uri="{BB962C8B-B14F-4D97-AF65-F5344CB8AC3E}">
        <p14:creationId xmlns:p14="http://schemas.microsoft.com/office/powerpoint/2010/main" val="38107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17</a:t>
            </a:fld>
            <a:endParaRPr lang="es-EC"/>
          </a:p>
        </p:txBody>
      </p:sp>
    </p:spTree>
    <p:extLst>
      <p:ext uri="{BB962C8B-B14F-4D97-AF65-F5344CB8AC3E}">
        <p14:creationId xmlns:p14="http://schemas.microsoft.com/office/powerpoint/2010/main" val="1230633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18</a:t>
            </a:fld>
            <a:endParaRPr lang="es-EC"/>
          </a:p>
        </p:txBody>
      </p:sp>
    </p:spTree>
    <p:extLst>
      <p:ext uri="{BB962C8B-B14F-4D97-AF65-F5344CB8AC3E}">
        <p14:creationId xmlns:p14="http://schemas.microsoft.com/office/powerpoint/2010/main" val="378555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19</a:t>
            </a:fld>
            <a:endParaRPr lang="es-EC"/>
          </a:p>
        </p:txBody>
      </p:sp>
    </p:spTree>
    <p:extLst>
      <p:ext uri="{BB962C8B-B14F-4D97-AF65-F5344CB8AC3E}">
        <p14:creationId xmlns:p14="http://schemas.microsoft.com/office/powerpoint/2010/main" val="1847191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20</a:t>
            </a:fld>
            <a:endParaRPr lang="es-EC"/>
          </a:p>
        </p:txBody>
      </p:sp>
    </p:spTree>
    <p:extLst>
      <p:ext uri="{BB962C8B-B14F-4D97-AF65-F5344CB8AC3E}">
        <p14:creationId xmlns:p14="http://schemas.microsoft.com/office/powerpoint/2010/main" val="364068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PORTADA2: CAMBIAR FOTOGRAFÍA DE FONDO PARA NUEVAS PRESENTACIONES</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2</a:t>
            </a:fld>
            <a:endParaRPr lang="es-EC"/>
          </a:p>
        </p:txBody>
      </p:sp>
    </p:spTree>
    <p:extLst>
      <p:ext uri="{BB962C8B-B14F-4D97-AF65-F5344CB8AC3E}">
        <p14:creationId xmlns:p14="http://schemas.microsoft.com/office/powerpoint/2010/main" val="117425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5</a:t>
            </a:fld>
            <a:endParaRPr lang="es-EC"/>
          </a:p>
        </p:txBody>
      </p:sp>
    </p:spTree>
    <p:extLst>
      <p:ext uri="{BB962C8B-B14F-4D97-AF65-F5344CB8AC3E}">
        <p14:creationId xmlns:p14="http://schemas.microsoft.com/office/powerpoint/2010/main" val="957231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6</a:t>
            </a:fld>
            <a:endParaRPr lang="es-EC"/>
          </a:p>
        </p:txBody>
      </p:sp>
    </p:spTree>
    <p:extLst>
      <p:ext uri="{BB962C8B-B14F-4D97-AF65-F5344CB8AC3E}">
        <p14:creationId xmlns:p14="http://schemas.microsoft.com/office/powerpoint/2010/main" val="385324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7</a:t>
            </a:fld>
            <a:endParaRPr lang="es-EC"/>
          </a:p>
        </p:txBody>
      </p:sp>
    </p:spTree>
    <p:extLst>
      <p:ext uri="{BB962C8B-B14F-4D97-AF65-F5344CB8AC3E}">
        <p14:creationId xmlns:p14="http://schemas.microsoft.com/office/powerpoint/2010/main" val="24132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8</a:t>
            </a:fld>
            <a:endParaRPr lang="es-EC"/>
          </a:p>
        </p:txBody>
      </p:sp>
    </p:spTree>
    <p:extLst>
      <p:ext uri="{BB962C8B-B14F-4D97-AF65-F5344CB8AC3E}">
        <p14:creationId xmlns:p14="http://schemas.microsoft.com/office/powerpoint/2010/main" val="507528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9</a:t>
            </a:fld>
            <a:endParaRPr lang="es-EC"/>
          </a:p>
        </p:txBody>
      </p:sp>
    </p:spTree>
    <p:extLst>
      <p:ext uri="{BB962C8B-B14F-4D97-AF65-F5344CB8AC3E}">
        <p14:creationId xmlns:p14="http://schemas.microsoft.com/office/powerpoint/2010/main" val="4036858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10</a:t>
            </a:fld>
            <a:endParaRPr lang="es-EC"/>
          </a:p>
        </p:txBody>
      </p:sp>
    </p:spTree>
    <p:extLst>
      <p:ext uri="{BB962C8B-B14F-4D97-AF65-F5344CB8AC3E}">
        <p14:creationId xmlns:p14="http://schemas.microsoft.com/office/powerpoint/2010/main" val="3979629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CONTENIDO: DIAGRAMACIÓN DE DIAPOSITIVA LIBRE</a:t>
            </a:r>
          </a:p>
        </p:txBody>
      </p:sp>
      <p:sp>
        <p:nvSpPr>
          <p:cNvPr id="4" name="Marcador de número de diapositiva 3"/>
          <p:cNvSpPr>
            <a:spLocks noGrp="1"/>
          </p:cNvSpPr>
          <p:nvPr>
            <p:ph type="sldNum" sz="quarter" idx="5"/>
          </p:nvPr>
        </p:nvSpPr>
        <p:spPr/>
        <p:txBody>
          <a:bodyPr/>
          <a:lstStyle/>
          <a:p>
            <a:fld id="{25C578A4-7E9F-C242-AAAF-C8A3C9831E10}" type="slidenum">
              <a:rPr lang="es-EC" smtClean="0"/>
              <a:t>11</a:t>
            </a:fld>
            <a:endParaRPr lang="es-EC"/>
          </a:p>
        </p:txBody>
      </p:sp>
    </p:spTree>
    <p:extLst>
      <p:ext uri="{BB962C8B-B14F-4D97-AF65-F5344CB8AC3E}">
        <p14:creationId xmlns:p14="http://schemas.microsoft.com/office/powerpoint/2010/main" val="4167729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04D135-6A91-B14F-AADA-F6A21868AAE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ECC0002B-CB7D-FA4D-B9DD-6A7C5A2F7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FB497537-0D75-5749-8CD1-6045C0411CBA}"/>
              </a:ext>
            </a:extLst>
          </p:cNvPr>
          <p:cNvSpPr>
            <a:spLocks noGrp="1"/>
          </p:cNvSpPr>
          <p:nvPr>
            <p:ph type="dt" sz="half" idx="10"/>
          </p:nvPr>
        </p:nvSpPr>
        <p:spPr/>
        <p:txBody>
          <a:bodyPr/>
          <a:lstStyle/>
          <a:p>
            <a:fld id="{9CD09197-C62B-E041-B7A6-078879F8728D}" type="datetimeFigureOut">
              <a:rPr lang="es-EC" smtClean="0"/>
              <a:t>11/03/2022</a:t>
            </a:fld>
            <a:endParaRPr lang="es-EC"/>
          </a:p>
        </p:txBody>
      </p:sp>
      <p:sp>
        <p:nvSpPr>
          <p:cNvPr id="5" name="Marcador de pie de página 4">
            <a:extLst>
              <a:ext uri="{FF2B5EF4-FFF2-40B4-BE49-F238E27FC236}">
                <a16:creationId xmlns:a16="http://schemas.microsoft.com/office/drawing/2014/main" xmlns="" id="{0553B323-82F6-674A-8F90-A19FE7242CA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AE011E38-4872-BA42-AE5E-578DEE536AE1}"/>
              </a:ext>
            </a:extLst>
          </p:cNvPr>
          <p:cNvSpPr>
            <a:spLocks noGrp="1"/>
          </p:cNvSpPr>
          <p:nvPr>
            <p:ph type="sldNum" sz="quarter" idx="12"/>
          </p:nvPr>
        </p:nvSpPr>
        <p:spPr/>
        <p:txBody>
          <a:bodyPr/>
          <a:lstStyle/>
          <a:p>
            <a:fld id="{3579FF70-6B49-2041-A5E1-3A534BD2F87D}" type="slidenum">
              <a:rPr lang="es-EC" smtClean="0"/>
              <a:t>‹Nº›</a:t>
            </a:fld>
            <a:endParaRPr lang="es-EC"/>
          </a:p>
        </p:txBody>
      </p:sp>
    </p:spTree>
    <p:extLst>
      <p:ext uri="{BB962C8B-B14F-4D97-AF65-F5344CB8AC3E}">
        <p14:creationId xmlns:p14="http://schemas.microsoft.com/office/powerpoint/2010/main" val="1423692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2ECEB2-CA71-334B-BF4F-1E6EACD2D635}"/>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DF3FD7BD-567A-0249-9051-E3BFB4922108}"/>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5EDB1705-E16B-D14C-9FF2-F5A591418A89}"/>
              </a:ext>
            </a:extLst>
          </p:cNvPr>
          <p:cNvSpPr>
            <a:spLocks noGrp="1"/>
          </p:cNvSpPr>
          <p:nvPr>
            <p:ph type="dt" sz="half" idx="10"/>
          </p:nvPr>
        </p:nvSpPr>
        <p:spPr/>
        <p:txBody>
          <a:bodyPr/>
          <a:lstStyle/>
          <a:p>
            <a:fld id="{9CD09197-C62B-E041-B7A6-078879F8728D}" type="datetimeFigureOut">
              <a:rPr lang="es-EC" smtClean="0"/>
              <a:t>11/03/2022</a:t>
            </a:fld>
            <a:endParaRPr lang="es-EC"/>
          </a:p>
        </p:txBody>
      </p:sp>
      <p:sp>
        <p:nvSpPr>
          <p:cNvPr id="5" name="Marcador de pie de página 4">
            <a:extLst>
              <a:ext uri="{FF2B5EF4-FFF2-40B4-BE49-F238E27FC236}">
                <a16:creationId xmlns:a16="http://schemas.microsoft.com/office/drawing/2014/main" xmlns="" id="{FDA71077-BA27-6E43-A3B1-01FF5819299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59BB7EC0-93AC-F644-94BD-FDED4437482F}"/>
              </a:ext>
            </a:extLst>
          </p:cNvPr>
          <p:cNvSpPr>
            <a:spLocks noGrp="1"/>
          </p:cNvSpPr>
          <p:nvPr>
            <p:ph type="sldNum" sz="quarter" idx="12"/>
          </p:nvPr>
        </p:nvSpPr>
        <p:spPr/>
        <p:txBody>
          <a:bodyPr/>
          <a:lstStyle/>
          <a:p>
            <a:fld id="{3579FF70-6B49-2041-A5E1-3A534BD2F87D}" type="slidenum">
              <a:rPr lang="es-EC" smtClean="0"/>
              <a:t>‹Nº›</a:t>
            </a:fld>
            <a:endParaRPr lang="es-EC"/>
          </a:p>
        </p:txBody>
      </p:sp>
    </p:spTree>
    <p:extLst>
      <p:ext uri="{BB962C8B-B14F-4D97-AF65-F5344CB8AC3E}">
        <p14:creationId xmlns:p14="http://schemas.microsoft.com/office/powerpoint/2010/main" val="184978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56EF711-ECF5-794A-B6D4-444356C0E4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00EF8B50-65B7-EA4C-80EA-3B9FBEF07FB7}"/>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C108B367-2D90-0A46-BCD8-5A8D7428FC91}"/>
              </a:ext>
            </a:extLst>
          </p:cNvPr>
          <p:cNvSpPr>
            <a:spLocks noGrp="1"/>
          </p:cNvSpPr>
          <p:nvPr>
            <p:ph type="dt" sz="half" idx="10"/>
          </p:nvPr>
        </p:nvSpPr>
        <p:spPr/>
        <p:txBody>
          <a:bodyPr/>
          <a:lstStyle/>
          <a:p>
            <a:fld id="{9CD09197-C62B-E041-B7A6-078879F8728D}" type="datetimeFigureOut">
              <a:rPr lang="es-EC" smtClean="0"/>
              <a:t>11/03/2022</a:t>
            </a:fld>
            <a:endParaRPr lang="es-EC"/>
          </a:p>
        </p:txBody>
      </p:sp>
      <p:sp>
        <p:nvSpPr>
          <p:cNvPr id="5" name="Marcador de pie de página 4">
            <a:extLst>
              <a:ext uri="{FF2B5EF4-FFF2-40B4-BE49-F238E27FC236}">
                <a16:creationId xmlns:a16="http://schemas.microsoft.com/office/drawing/2014/main" xmlns="" id="{D58037E7-EA9A-0641-A1AA-DD51D48D124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872C7CD2-B4DC-F746-B6FA-70FD5BD7513F}"/>
              </a:ext>
            </a:extLst>
          </p:cNvPr>
          <p:cNvSpPr>
            <a:spLocks noGrp="1"/>
          </p:cNvSpPr>
          <p:nvPr>
            <p:ph type="sldNum" sz="quarter" idx="12"/>
          </p:nvPr>
        </p:nvSpPr>
        <p:spPr/>
        <p:txBody>
          <a:bodyPr/>
          <a:lstStyle/>
          <a:p>
            <a:fld id="{3579FF70-6B49-2041-A5E1-3A534BD2F87D}" type="slidenum">
              <a:rPr lang="es-EC" smtClean="0"/>
              <a:t>‹Nº›</a:t>
            </a:fld>
            <a:endParaRPr lang="es-EC"/>
          </a:p>
        </p:txBody>
      </p:sp>
    </p:spTree>
    <p:extLst>
      <p:ext uri="{BB962C8B-B14F-4D97-AF65-F5344CB8AC3E}">
        <p14:creationId xmlns:p14="http://schemas.microsoft.com/office/powerpoint/2010/main" val="161011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D6AF7B-4823-A647-B98C-1B8371BC900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D6F0422E-C782-734E-9F12-966D326A073A}"/>
              </a:ext>
            </a:extLst>
          </p:cNvPr>
          <p:cNvSpPr>
            <a:spLocks noGrp="1"/>
          </p:cNvSpPr>
          <p:nvPr>
            <p:ph idx="1"/>
          </p:nvPr>
        </p:nvSpPr>
        <p:spPr/>
        <p:txBody>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CF33068E-D587-DE49-984A-39CE49E2853D}"/>
              </a:ext>
            </a:extLst>
          </p:cNvPr>
          <p:cNvSpPr>
            <a:spLocks noGrp="1"/>
          </p:cNvSpPr>
          <p:nvPr>
            <p:ph type="dt" sz="half" idx="10"/>
          </p:nvPr>
        </p:nvSpPr>
        <p:spPr/>
        <p:txBody>
          <a:bodyPr/>
          <a:lstStyle/>
          <a:p>
            <a:fld id="{9CD09197-C62B-E041-B7A6-078879F8728D}" type="datetimeFigureOut">
              <a:rPr lang="es-EC" smtClean="0"/>
              <a:t>11/03/2022</a:t>
            </a:fld>
            <a:endParaRPr lang="es-EC"/>
          </a:p>
        </p:txBody>
      </p:sp>
      <p:sp>
        <p:nvSpPr>
          <p:cNvPr id="5" name="Marcador de pie de página 4">
            <a:extLst>
              <a:ext uri="{FF2B5EF4-FFF2-40B4-BE49-F238E27FC236}">
                <a16:creationId xmlns:a16="http://schemas.microsoft.com/office/drawing/2014/main" xmlns="" id="{81A6C2D9-96FE-154C-90E3-F4855E4CC33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BF991330-1BDD-ED45-9590-375FB408D437}"/>
              </a:ext>
            </a:extLst>
          </p:cNvPr>
          <p:cNvSpPr>
            <a:spLocks noGrp="1"/>
          </p:cNvSpPr>
          <p:nvPr>
            <p:ph type="sldNum" sz="quarter" idx="12"/>
          </p:nvPr>
        </p:nvSpPr>
        <p:spPr/>
        <p:txBody>
          <a:bodyPr/>
          <a:lstStyle/>
          <a:p>
            <a:fld id="{3579FF70-6B49-2041-A5E1-3A534BD2F87D}" type="slidenum">
              <a:rPr lang="es-EC" smtClean="0"/>
              <a:t>‹Nº›</a:t>
            </a:fld>
            <a:endParaRPr lang="es-EC"/>
          </a:p>
        </p:txBody>
      </p:sp>
    </p:spTree>
    <p:extLst>
      <p:ext uri="{BB962C8B-B14F-4D97-AF65-F5344CB8AC3E}">
        <p14:creationId xmlns:p14="http://schemas.microsoft.com/office/powerpoint/2010/main" val="86135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7BE1BF-79F0-1B44-AE84-19BDF22734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FFDD9AD8-B74B-4846-8FB1-D4BCD62F6D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37980DCA-4446-8D42-BAFB-15DD0F060A66}"/>
              </a:ext>
            </a:extLst>
          </p:cNvPr>
          <p:cNvSpPr>
            <a:spLocks noGrp="1"/>
          </p:cNvSpPr>
          <p:nvPr>
            <p:ph type="dt" sz="half" idx="10"/>
          </p:nvPr>
        </p:nvSpPr>
        <p:spPr/>
        <p:txBody>
          <a:bodyPr/>
          <a:lstStyle/>
          <a:p>
            <a:fld id="{9CD09197-C62B-E041-B7A6-078879F8728D}" type="datetimeFigureOut">
              <a:rPr lang="es-EC" smtClean="0"/>
              <a:t>11/03/2022</a:t>
            </a:fld>
            <a:endParaRPr lang="es-EC"/>
          </a:p>
        </p:txBody>
      </p:sp>
      <p:sp>
        <p:nvSpPr>
          <p:cNvPr id="5" name="Marcador de pie de página 4">
            <a:extLst>
              <a:ext uri="{FF2B5EF4-FFF2-40B4-BE49-F238E27FC236}">
                <a16:creationId xmlns:a16="http://schemas.microsoft.com/office/drawing/2014/main" xmlns="" id="{1CFA3B04-8929-814A-A2EB-242A095BF17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xmlns="" id="{1729F26D-7FC0-734F-83E0-AA560268F881}"/>
              </a:ext>
            </a:extLst>
          </p:cNvPr>
          <p:cNvSpPr>
            <a:spLocks noGrp="1"/>
          </p:cNvSpPr>
          <p:nvPr>
            <p:ph type="sldNum" sz="quarter" idx="12"/>
          </p:nvPr>
        </p:nvSpPr>
        <p:spPr/>
        <p:txBody>
          <a:bodyPr/>
          <a:lstStyle/>
          <a:p>
            <a:fld id="{3579FF70-6B49-2041-A5E1-3A534BD2F87D}" type="slidenum">
              <a:rPr lang="es-EC" smtClean="0"/>
              <a:t>‹Nº›</a:t>
            </a:fld>
            <a:endParaRPr lang="es-EC"/>
          </a:p>
        </p:txBody>
      </p:sp>
    </p:spTree>
    <p:extLst>
      <p:ext uri="{BB962C8B-B14F-4D97-AF65-F5344CB8AC3E}">
        <p14:creationId xmlns:p14="http://schemas.microsoft.com/office/powerpoint/2010/main" val="353113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E3EE90-B47F-2244-9893-7AD4F6F8CA9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19414779-D023-0346-B827-3F1297C2E76D}"/>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xmlns="" id="{130C4F32-65F4-FA43-A282-632EFA4A7B4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xmlns="" id="{5DDFDEBE-4AA8-9B49-A79E-69797FE7EAAD}"/>
              </a:ext>
            </a:extLst>
          </p:cNvPr>
          <p:cNvSpPr>
            <a:spLocks noGrp="1"/>
          </p:cNvSpPr>
          <p:nvPr>
            <p:ph type="dt" sz="half" idx="10"/>
          </p:nvPr>
        </p:nvSpPr>
        <p:spPr/>
        <p:txBody>
          <a:bodyPr/>
          <a:lstStyle/>
          <a:p>
            <a:fld id="{9CD09197-C62B-E041-B7A6-078879F8728D}" type="datetimeFigureOut">
              <a:rPr lang="es-EC" smtClean="0"/>
              <a:t>11/03/2022</a:t>
            </a:fld>
            <a:endParaRPr lang="es-EC"/>
          </a:p>
        </p:txBody>
      </p:sp>
      <p:sp>
        <p:nvSpPr>
          <p:cNvPr id="6" name="Marcador de pie de página 5">
            <a:extLst>
              <a:ext uri="{FF2B5EF4-FFF2-40B4-BE49-F238E27FC236}">
                <a16:creationId xmlns:a16="http://schemas.microsoft.com/office/drawing/2014/main" xmlns="" id="{4639FAD7-023E-0D4D-96FF-34DBB13D2D3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B870F3A7-52AC-BF47-92E3-013D845E397E}"/>
              </a:ext>
            </a:extLst>
          </p:cNvPr>
          <p:cNvSpPr>
            <a:spLocks noGrp="1"/>
          </p:cNvSpPr>
          <p:nvPr>
            <p:ph type="sldNum" sz="quarter" idx="12"/>
          </p:nvPr>
        </p:nvSpPr>
        <p:spPr/>
        <p:txBody>
          <a:bodyPr/>
          <a:lstStyle/>
          <a:p>
            <a:fld id="{3579FF70-6B49-2041-A5E1-3A534BD2F87D}" type="slidenum">
              <a:rPr lang="es-EC" smtClean="0"/>
              <a:t>‹Nº›</a:t>
            </a:fld>
            <a:endParaRPr lang="es-EC"/>
          </a:p>
        </p:txBody>
      </p:sp>
    </p:spTree>
    <p:extLst>
      <p:ext uri="{BB962C8B-B14F-4D97-AF65-F5344CB8AC3E}">
        <p14:creationId xmlns:p14="http://schemas.microsoft.com/office/powerpoint/2010/main" val="314852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4DFE87-A274-3747-B54E-C4312C6FDD1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2071A89F-3A02-4E42-94DA-F38F00000A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4" name="Marcador de contenido 3">
            <a:extLst>
              <a:ext uri="{FF2B5EF4-FFF2-40B4-BE49-F238E27FC236}">
                <a16:creationId xmlns:a16="http://schemas.microsoft.com/office/drawing/2014/main" xmlns="" id="{B758387A-EC4E-6144-AB0B-D1EA9D431B78}"/>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EC"/>
          </a:p>
        </p:txBody>
      </p:sp>
      <p:sp>
        <p:nvSpPr>
          <p:cNvPr id="5" name="Marcador de texto 4">
            <a:extLst>
              <a:ext uri="{FF2B5EF4-FFF2-40B4-BE49-F238E27FC236}">
                <a16:creationId xmlns:a16="http://schemas.microsoft.com/office/drawing/2014/main" xmlns="" id="{5EE215C3-117F-8D47-B068-9B2A088692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EC"/>
          </a:p>
        </p:txBody>
      </p:sp>
      <p:sp>
        <p:nvSpPr>
          <p:cNvPr id="6" name="Marcador de contenido 5">
            <a:extLst>
              <a:ext uri="{FF2B5EF4-FFF2-40B4-BE49-F238E27FC236}">
                <a16:creationId xmlns:a16="http://schemas.microsoft.com/office/drawing/2014/main" xmlns="" id="{185C6313-CE95-1C4E-BE14-6B886FF05F87}"/>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EC"/>
          </a:p>
        </p:txBody>
      </p:sp>
      <p:sp>
        <p:nvSpPr>
          <p:cNvPr id="7" name="Marcador de fecha 6">
            <a:extLst>
              <a:ext uri="{FF2B5EF4-FFF2-40B4-BE49-F238E27FC236}">
                <a16:creationId xmlns:a16="http://schemas.microsoft.com/office/drawing/2014/main" xmlns="" id="{D7736C42-99B9-8141-9C0E-366B4846883A}"/>
              </a:ext>
            </a:extLst>
          </p:cNvPr>
          <p:cNvSpPr>
            <a:spLocks noGrp="1"/>
          </p:cNvSpPr>
          <p:nvPr>
            <p:ph type="dt" sz="half" idx="10"/>
          </p:nvPr>
        </p:nvSpPr>
        <p:spPr/>
        <p:txBody>
          <a:bodyPr/>
          <a:lstStyle/>
          <a:p>
            <a:fld id="{9CD09197-C62B-E041-B7A6-078879F8728D}" type="datetimeFigureOut">
              <a:rPr lang="es-EC" smtClean="0"/>
              <a:t>11/03/2022</a:t>
            </a:fld>
            <a:endParaRPr lang="es-EC"/>
          </a:p>
        </p:txBody>
      </p:sp>
      <p:sp>
        <p:nvSpPr>
          <p:cNvPr id="8" name="Marcador de pie de página 7">
            <a:extLst>
              <a:ext uri="{FF2B5EF4-FFF2-40B4-BE49-F238E27FC236}">
                <a16:creationId xmlns:a16="http://schemas.microsoft.com/office/drawing/2014/main" xmlns="" id="{45A5409A-E383-3F40-9C6D-011623E6CBEB}"/>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xmlns="" id="{719C4658-0393-7042-8BD6-D98D6AAF2D81}"/>
              </a:ext>
            </a:extLst>
          </p:cNvPr>
          <p:cNvSpPr>
            <a:spLocks noGrp="1"/>
          </p:cNvSpPr>
          <p:nvPr>
            <p:ph type="sldNum" sz="quarter" idx="12"/>
          </p:nvPr>
        </p:nvSpPr>
        <p:spPr/>
        <p:txBody>
          <a:bodyPr/>
          <a:lstStyle/>
          <a:p>
            <a:fld id="{3579FF70-6B49-2041-A5E1-3A534BD2F87D}" type="slidenum">
              <a:rPr lang="es-EC" smtClean="0"/>
              <a:t>‹Nº›</a:t>
            </a:fld>
            <a:endParaRPr lang="es-EC"/>
          </a:p>
        </p:txBody>
      </p:sp>
    </p:spTree>
    <p:extLst>
      <p:ext uri="{BB962C8B-B14F-4D97-AF65-F5344CB8AC3E}">
        <p14:creationId xmlns:p14="http://schemas.microsoft.com/office/powerpoint/2010/main" val="346469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94B746-E7E0-5A44-B0AF-88E18B5461E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69E36B3F-A3C6-C84D-A038-DC1D36EC07C0}"/>
              </a:ext>
            </a:extLst>
          </p:cNvPr>
          <p:cNvSpPr>
            <a:spLocks noGrp="1"/>
          </p:cNvSpPr>
          <p:nvPr>
            <p:ph type="dt" sz="half" idx="10"/>
          </p:nvPr>
        </p:nvSpPr>
        <p:spPr/>
        <p:txBody>
          <a:bodyPr/>
          <a:lstStyle/>
          <a:p>
            <a:fld id="{9CD09197-C62B-E041-B7A6-078879F8728D}" type="datetimeFigureOut">
              <a:rPr lang="es-EC" smtClean="0"/>
              <a:t>11/03/2022</a:t>
            </a:fld>
            <a:endParaRPr lang="es-EC"/>
          </a:p>
        </p:txBody>
      </p:sp>
      <p:sp>
        <p:nvSpPr>
          <p:cNvPr id="4" name="Marcador de pie de página 3">
            <a:extLst>
              <a:ext uri="{FF2B5EF4-FFF2-40B4-BE49-F238E27FC236}">
                <a16:creationId xmlns:a16="http://schemas.microsoft.com/office/drawing/2014/main" xmlns="" id="{5ECF3806-44A2-1842-9CC0-3F0C19B98098}"/>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xmlns="" id="{05D12343-8CA8-8D47-A12F-FCC3125DE847}"/>
              </a:ext>
            </a:extLst>
          </p:cNvPr>
          <p:cNvSpPr>
            <a:spLocks noGrp="1"/>
          </p:cNvSpPr>
          <p:nvPr>
            <p:ph type="sldNum" sz="quarter" idx="12"/>
          </p:nvPr>
        </p:nvSpPr>
        <p:spPr/>
        <p:txBody>
          <a:bodyPr/>
          <a:lstStyle/>
          <a:p>
            <a:fld id="{3579FF70-6B49-2041-A5E1-3A534BD2F87D}" type="slidenum">
              <a:rPr lang="es-EC" smtClean="0"/>
              <a:t>‹Nº›</a:t>
            </a:fld>
            <a:endParaRPr lang="es-EC"/>
          </a:p>
        </p:txBody>
      </p:sp>
    </p:spTree>
    <p:extLst>
      <p:ext uri="{BB962C8B-B14F-4D97-AF65-F5344CB8AC3E}">
        <p14:creationId xmlns:p14="http://schemas.microsoft.com/office/powerpoint/2010/main" val="140977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DD15C481-930C-4A4B-AC04-47B1C34210F5}"/>
              </a:ext>
            </a:extLst>
          </p:cNvPr>
          <p:cNvSpPr>
            <a:spLocks noGrp="1"/>
          </p:cNvSpPr>
          <p:nvPr>
            <p:ph type="dt" sz="half" idx="10"/>
          </p:nvPr>
        </p:nvSpPr>
        <p:spPr/>
        <p:txBody>
          <a:bodyPr/>
          <a:lstStyle/>
          <a:p>
            <a:fld id="{9CD09197-C62B-E041-B7A6-078879F8728D}" type="datetimeFigureOut">
              <a:rPr lang="es-EC" smtClean="0"/>
              <a:t>11/03/2022</a:t>
            </a:fld>
            <a:endParaRPr lang="es-EC"/>
          </a:p>
        </p:txBody>
      </p:sp>
      <p:sp>
        <p:nvSpPr>
          <p:cNvPr id="3" name="Marcador de pie de página 2">
            <a:extLst>
              <a:ext uri="{FF2B5EF4-FFF2-40B4-BE49-F238E27FC236}">
                <a16:creationId xmlns:a16="http://schemas.microsoft.com/office/drawing/2014/main" xmlns="" id="{0A6EB20A-F2CC-C943-B58C-E5A46C54A1BE}"/>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xmlns="" id="{67674AD8-AB92-2A4F-BBDA-389619F2B2CB}"/>
              </a:ext>
            </a:extLst>
          </p:cNvPr>
          <p:cNvSpPr>
            <a:spLocks noGrp="1"/>
          </p:cNvSpPr>
          <p:nvPr>
            <p:ph type="sldNum" sz="quarter" idx="12"/>
          </p:nvPr>
        </p:nvSpPr>
        <p:spPr/>
        <p:txBody>
          <a:bodyPr/>
          <a:lstStyle/>
          <a:p>
            <a:fld id="{3579FF70-6B49-2041-A5E1-3A534BD2F87D}" type="slidenum">
              <a:rPr lang="es-EC" smtClean="0"/>
              <a:t>‹Nº›</a:t>
            </a:fld>
            <a:endParaRPr lang="es-EC"/>
          </a:p>
        </p:txBody>
      </p:sp>
    </p:spTree>
    <p:extLst>
      <p:ext uri="{BB962C8B-B14F-4D97-AF65-F5344CB8AC3E}">
        <p14:creationId xmlns:p14="http://schemas.microsoft.com/office/powerpoint/2010/main" val="412411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09D6D0-56C0-D84B-8724-54694F60DC5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F5EAB349-252E-AC42-9662-5DD70CB87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EC"/>
          </a:p>
        </p:txBody>
      </p:sp>
      <p:sp>
        <p:nvSpPr>
          <p:cNvPr id="4" name="Marcador de texto 3">
            <a:extLst>
              <a:ext uri="{FF2B5EF4-FFF2-40B4-BE49-F238E27FC236}">
                <a16:creationId xmlns:a16="http://schemas.microsoft.com/office/drawing/2014/main" xmlns="" id="{2E2F4B26-686A-9347-84BD-479D98E9E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xmlns="" id="{CFEB0C08-A25A-5E4D-A07D-3512214DCF6F}"/>
              </a:ext>
            </a:extLst>
          </p:cNvPr>
          <p:cNvSpPr>
            <a:spLocks noGrp="1"/>
          </p:cNvSpPr>
          <p:nvPr>
            <p:ph type="dt" sz="half" idx="10"/>
          </p:nvPr>
        </p:nvSpPr>
        <p:spPr/>
        <p:txBody>
          <a:bodyPr/>
          <a:lstStyle/>
          <a:p>
            <a:fld id="{9CD09197-C62B-E041-B7A6-078879F8728D}" type="datetimeFigureOut">
              <a:rPr lang="es-EC" smtClean="0"/>
              <a:t>11/03/2022</a:t>
            </a:fld>
            <a:endParaRPr lang="es-EC"/>
          </a:p>
        </p:txBody>
      </p:sp>
      <p:sp>
        <p:nvSpPr>
          <p:cNvPr id="6" name="Marcador de pie de página 5">
            <a:extLst>
              <a:ext uri="{FF2B5EF4-FFF2-40B4-BE49-F238E27FC236}">
                <a16:creationId xmlns:a16="http://schemas.microsoft.com/office/drawing/2014/main" xmlns="" id="{0B247803-73A5-164E-9888-2218A9B73DDD}"/>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4F392E18-EF16-AC40-B681-F240C5E61D54}"/>
              </a:ext>
            </a:extLst>
          </p:cNvPr>
          <p:cNvSpPr>
            <a:spLocks noGrp="1"/>
          </p:cNvSpPr>
          <p:nvPr>
            <p:ph type="sldNum" sz="quarter" idx="12"/>
          </p:nvPr>
        </p:nvSpPr>
        <p:spPr/>
        <p:txBody>
          <a:bodyPr/>
          <a:lstStyle/>
          <a:p>
            <a:fld id="{3579FF70-6B49-2041-A5E1-3A534BD2F87D}" type="slidenum">
              <a:rPr lang="es-EC" smtClean="0"/>
              <a:t>‹Nº›</a:t>
            </a:fld>
            <a:endParaRPr lang="es-EC"/>
          </a:p>
        </p:txBody>
      </p:sp>
    </p:spTree>
    <p:extLst>
      <p:ext uri="{BB962C8B-B14F-4D97-AF65-F5344CB8AC3E}">
        <p14:creationId xmlns:p14="http://schemas.microsoft.com/office/powerpoint/2010/main" val="273712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D5E29D-2DD0-2344-8459-61F82CF32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C63D2FEC-8B0C-644F-88EB-14EE2FA54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6934030C-FD88-5B49-8CD9-0B0D8873F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EC"/>
          </a:p>
        </p:txBody>
      </p:sp>
      <p:sp>
        <p:nvSpPr>
          <p:cNvPr id="5" name="Marcador de fecha 4">
            <a:extLst>
              <a:ext uri="{FF2B5EF4-FFF2-40B4-BE49-F238E27FC236}">
                <a16:creationId xmlns:a16="http://schemas.microsoft.com/office/drawing/2014/main" xmlns="" id="{F16CBD86-7517-C24E-9CFD-D61590259650}"/>
              </a:ext>
            </a:extLst>
          </p:cNvPr>
          <p:cNvSpPr>
            <a:spLocks noGrp="1"/>
          </p:cNvSpPr>
          <p:nvPr>
            <p:ph type="dt" sz="half" idx="10"/>
          </p:nvPr>
        </p:nvSpPr>
        <p:spPr/>
        <p:txBody>
          <a:bodyPr/>
          <a:lstStyle/>
          <a:p>
            <a:fld id="{9CD09197-C62B-E041-B7A6-078879F8728D}" type="datetimeFigureOut">
              <a:rPr lang="es-EC" smtClean="0"/>
              <a:t>11/03/2022</a:t>
            </a:fld>
            <a:endParaRPr lang="es-EC"/>
          </a:p>
        </p:txBody>
      </p:sp>
      <p:sp>
        <p:nvSpPr>
          <p:cNvPr id="6" name="Marcador de pie de página 5">
            <a:extLst>
              <a:ext uri="{FF2B5EF4-FFF2-40B4-BE49-F238E27FC236}">
                <a16:creationId xmlns:a16="http://schemas.microsoft.com/office/drawing/2014/main" xmlns="" id="{1A949DD2-1E86-F04C-A712-BEA37D922700}"/>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xmlns="" id="{4EF42340-6677-0241-A94F-B01ABAC43AC0}"/>
              </a:ext>
            </a:extLst>
          </p:cNvPr>
          <p:cNvSpPr>
            <a:spLocks noGrp="1"/>
          </p:cNvSpPr>
          <p:nvPr>
            <p:ph type="sldNum" sz="quarter" idx="12"/>
          </p:nvPr>
        </p:nvSpPr>
        <p:spPr/>
        <p:txBody>
          <a:bodyPr/>
          <a:lstStyle/>
          <a:p>
            <a:fld id="{3579FF70-6B49-2041-A5E1-3A534BD2F87D}" type="slidenum">
              <a:rPr lang="es-EC" smtClean="0"/>
              <a:t>‹Nº›</a:t>
            </a:fld>
            <a:endParaRPr lang="es-EC"/>
          </a:p>
        </p:txBody>
      </p:sp>
    </p:spTree>
    <p:extLst>
      <p:ext uri="{BB962C8B-B14F-4D97-AF65-F5344CB8AC3E}">
        <p14:creationId xmlns:p14="http://schemas.microsoft.com/office/powerpoint/2010/main" val="389910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AFFA344-97B1-2E42-9322-C455A09CB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7249D5DD-1BDF-D242-9FCC-33931EADFD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EC"/>
          </a:p>
        </p:txBody>
      </p:sp>
      <p:sp>
        <p:nvSpPr>
          <p:cNvPr id="4" name="Marcador de fecha 3">
            <a:extLst>
              <a:ext uri="{FF2B5EF4-FFF2-40B4-BE49-F238E27FC236}">
                <a16:creationId xmlns:a16="http://schemas.microsoft.com/office/drawing/2014/main" xmlns="" id="{138C3082-503C-2949-9FE2-4BE9395DF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09197-C62B-E041-B7A6-078879F8728D}" type="datetimeFigureOut">
              <a:rPr lang="es-EC" smtClean="0"/>
              <a:t>11/03/2022</a:t>
            </a:fld>
            <a:endParaRPr lang="es-EC"/>
          </a:p>
        </p:txBody>
      </p:sp>
      <p:sp>
        <p:nvSpPr>
          <p:cNvPr id="5" name="Marcador de pie de página 4">
            <a:extLst>
              <a:ext uri="{FF2B5EF4-FFF2-40B4-BE49-F238E27FC236}">
                <a16:creationId xmlns:a16="http://schemas.microsoft.com/office/drawing/2014/main" xmlns="" id="{C19FE301-8AFC-C744-B8C1-DE8A5B747F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xmlns="" id="{B0F974DB-B6FD-6D46-8745-1BB4CB07D8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9FF70-6B49-2041-A5E1-3A534BD2F87D}" type="slidenum">
              <a:rPr lang="es-EC" smtClean="0"/>
              <a:t>‹Nº›</a:t>
            </a:fld>
            <a:endParaRPr lang="es-EC"/>
          </a:p>
        </p:txBody>
      </p:sp>
    </p:spTree>
    <p:extLst>
      <p:ext uri="{BB962C8B-B14F-4D97-AF65-F5344CB8AC3E}">
        <p14:creationId xmlns:p14="http://schemas.microsoft.com/office/powerpoint/2010/main" val="4155754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http://www.facebook.com/eerssaoficia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eerssa.gob.ec/" TargetMode="External"/><Relationship Id="rId5" Type="http://schemas.openxmlformats.org/officeDocument/2006/relationships/hyperlink" Target="mailto:eerssa@eerssa.gob.ec"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rotWithShape="1">
          <a:blip r:embed="rId3"/>
          <a:srcRect l="54072"/>
          <a:stretch/>
        </p:blipFill>
        <p:spPr>
          <a:xfrm>
            <a:off x="6468177" y="0"/>
            <a:ext cx="5608320" cy="6854428"/>
          </a:xfrm>
          <a:prstGeom prst="rect">
            <a:avLst/>
          </a:prstGeom>
        </p:spPr>
      </p:pic>
      <p:sp>
        <p:nvSpPr>
          <p:cNvPr id="6" name="CuadroTexto 5">
            <a:extLst>
              <a:ext uri="{FF2B5EF4-FFF2-40B4-BE49-F238E27FC236}">
                <a16:creationId xmlns:a16="http://schemas.microsoft.com/office/drawing/2014/main" xmlns="" id="{BD864E2B-EFCC-2B4E-A482-377A5780B615}"/>
              </a:ext>
            </a:extLst>
          </p:cNvPr>
          <p:cNvSpPr txBox="1"/>
          <p:nvPr/>
        </p:nvSpPr>
        <p:spPr>
          <a:xfrm>
            <a:off x="6026331" y="2387065"/>
            <a:ext cx="5215976" cy="1754326"/>
          </a:xfrm>
          <a:prstGeom prst="rect">
            <a:avLst/>
          </a:prstGeom>
          <a:noFill/>
        </p:spPr>
        <p:txBody>
          <a:bodyPr wrap="square" rtlCol="0">
            <a:spAutoFit/>
          </a:bodyPr>
          <a:lstStyle/>
          <a:p>
            <a:pPr algn="ctr"/>
            <a:r>
              <a:rPr lang="es-EC" sz="3600" b="1" i="1" dirty="0">
                <a:solidFill>
                  <a:schemeClr val="accent1">
                    <a:lumMod val="75000"/>
                  </a:schemeClr>
                </a:solidFill>
                <a:latin typeface="Arial" panose="020B0604020202020204" pitchFamily="34" charset="0"/>
                <a:cs typeface="Arial" panose="020B0604020202020204" pitchFamily="34" charset="0"/>
              </a:rPr>
              <a:t>Informe de Rendición de Cuentas </a:t>
            </a:r>
            <a:r>
              <a:rPr lang="es-EC" sz="3600" b="1" i="1" dirty="0" smtClean="0">
                <a:solidFill>
                  <a:schemeClr val="accent1">
                    <a:lumMod val="75000"/>
                  </a:schemeClr>
                </a:solidFill>
                <a:latin typeface="Arial" panose="020B0604020202020204" pitchFamily="34" charset="0"/>
                <a:cs typeface="Arial" panose="020B0604020202020204" pitchFamily="34" charset="0"/>
              </a:rPr>
              <a:t>2021</a:t>
            </a:r>
            <a:endParaRPr lang="es-EC" sz="3600" b="1" i="1" dirty="0">
              <a:solidFill>
                <a:schemeClr val="accent1">
                  <a:lumMod val="75000"/>
                </a:schemeClr>
              </a:solidFill>
              <a:latin typeface="Arial" panose="020B0604020202020204" pitchFamily="34" charset="0"/>
              <a:cs typeface="Arial" panose="020B0604020202020204" pitchFamily="34" charset="0"/>
            </a:endParaRPr>
          </a:p>
          <a:p>
            <a:endParaRPr lang="es-EC" sz="3600" dirty="0">
              <a:solidFill>
                <a:schemeClr val="accent1">
                  <a:lumMod val="75000"/>
                </a:schemeClr>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xmlns="" id="{D92C3E9D-1E1D-0A4F-8CD7-7250CA09E1BD}"/>
              </a:ext>
            </a:extLst>
          </p:cNvPr>
          <p:cNvSpPr txBox="1"/>
          <p:nvPr/>
        </p:nvSpPr>
        <p:spPr>
          <a:xfrm>
            <a:off x="6201296" y="339031"/>
            <a:ext cx="5733348" cy="307777"/>
          </a:xfrm>
          <a:prstGeom prst="rect">
            <a:avLst/>
          </a:prstGeom>
          <a:noFill/>
        </p:spPr>
        <p:txBody>
          <a:bodyPr wrap="square" rtlCol="0">
            <a:spAutoFit/>
          </a:bodyPr>
          <a:lstStyle/>
          <a:p>
            <a:pPr algn="r"/>
            <a:r>
              <a:rPr lang="es-ES" sz="1400" dirty="0" smtClean="0">
                <a:solidFill>
                  <a:srgbClr val="212D5A"/>
                </a:solidFill>
                <a:latin typeface="Arial" panose="020B0604020202020204" pitchFamily="34" charset="0"/>
                <a:cs typeface="Arial" panose="020B0604020202020204" pitchFamily="34" charset="0"/>
              </a:rPr>
              <a:t>Empresa Eléctrica Regional del Sur S.A</a:t>
            </a:r>
            <a:endParaRPr lang="es-EC" sz="1400" dirty="0">
              <a:solidFill>
                <a:srgbClr val="212D5A"/>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83682" y="787485"/>
            <a:ext cx="5279457" cy="5279457"/>
          </a:xfrm>
          <a:prstGeom prst="rect">
            <a:avLst/>
          </a:prstGeom>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7873" y="5882185"/>
            <a:ext cx="1890531" cy="644457"/>
          </a:xfrm>
          <a:prstGeom prst="rect">
            <a:avLst/>
          </a:prstGeom>
        </p:spPr>
      </p:pic>
    </p:spTree>
    <p:extLst>
      <p:ext uri="{BB962C8B-B14F-4D97-AF65-F5344CB8AC3E}">
        <p14:creationId xmlns:p14="http://schemas.microsoft.com/office/powerpoint/2010/main" val="293267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11281" y="26729"/>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3" name="Rectángulo 2"/>
          <p:cNvSpPr/>
          <p:nvPr/>
        </p:nvSpPr>
        <p:spPr>
          <a:xfrm>
            <a:off x="3050837" y="178916"/>
            <a:ext cx="5056843" cy="1077218"/>
          </a:xfrm>
          <a:prstGeom prst="rect">
            <a:avLst/>
          </a:prstGeom>
        </p:spPr>
        <p:txBody>
          <a:bodyPr wrap="square">
            <a:spAutoFit/>
          </a:bodyPr>
          <a:lstStyle/>
          <a:p>
            <a:pPr algn="ctr"/>
            <a:r>
              <a:rPr lang="es-EC" sz="3200" b="1" dirty="0">
                <a:solidFill>
                  <a:schemeClr val="tx2">
                    <a:lumMod val="75000"/>
                  </a:schemeClr>
                </a:solidFill>
              </a:rPr>
              <a:t>ELECTRIFICACIÓN RURAL</a:t>
            </a:r>
            <a:endParaRPr lang="es-EC" sz="3200" dirty="0">
              <a:solidFill>
                <a:schemeClr val="tx2">
                  <a:lumMod val="75000"/>
                </a:schemeClr>
              </a:solidFill>
            </a:endParaRPr>
          </a:p>
          <a:p>
            <a:pPr algn="ctr"/>
            <a:endParaRPr lang="es-EC" sz="3200" dirty="0">
              <a:solidFill>
                <a:schemeClr val="tx2">
                  <a:lumMod val="75000"/>
                </a:schemeClr>
              </a:solidFill>
            </a:endParaRPr>
          </a:p>
        </p:txBody>
      </p:sp>
      <p:pic>
        <p:nvPicPr>
          <p:cNvPr id="9" name="Imagen 8"/>
          <p:cNvPicPr>
            <a:picLocks noChangeAspect="1"/>
          </p:cNvPicPr>
          <p:nvPr/>
        </p:nvPicPr>
        <p:blipFill>
          <a:blip r:embed="rId5"/>
          <a:stretch>
            <a:fillRect/>
          </a:stretch>
        </p:blipFill>
        <p:spPr>
          <a:xfrm>
            <a:off x="1133183" y="790420"/>
            <a:ext cx="9353551" cy="5227203"/>
          </a:xfrm>
          <a:prstGeom prst="rect">
            <a:avLst/>
          </a:prstGeom>
        </p:spPr>
      </p:pic>
    </p:spTree>
    <p:extLst>
      <p:ext uri="{BB962C8B-B14F-4D97-AF65-F5344CB8AC3E}">
        <p14:creationId xmlns:p14="http://schemas.microsoft.com/office/powerpoint/2010/main" val="111324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3982" y="10171"/>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319657"/>
            <a:ext cx="1555381" cy="530209"/>
          </a:xfrm>
          <a:prstGeom prst="rect">
            <a:avLst/>
          </a:prstGeom>
        </p:spPr>
      </p:pic>
      <p:sp>
        <p:nvSpPr>
          <p:cNvPr id="9" name="2 CuadroTexto"/>
          <p:cNvSpPr txBox="1"/>
          <p:nvPr/>
        </p:nvSpPr>
        <p:spPr>
          <a:xfrm>
            <a:off x="1842912" y="44274"/>
            <a:ext cx="9144000" cy="8617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algn="ctr">
              <a:defRPr sz="2500" b="1">
                <a:solidFill>
                  <a:schemeClr val="bg1"/>
                </a:solidFill>
              </a:defRPr>
            </a:lvl1pPr>
          </a:lstStyle>
          <a:p>
            <a:r>
              <a:rPr lang="es-EC" dirty="0">
                <a:solidFill>
                  <a:schemeClr val="bg2">
                    <a:lumMod val="25000"/>
                  </a:schemeClr>
                </a:solidFill>
              </a:rPr>
              <a:t>Incrementar la </a:t>
            </a:r>
            <a:r>
              <a:rPr lang="es-EC" dirty="0" smtClean="0">
                <a:solidFill>
                  <a:schemeClr val="bg2">
                    <a:lumMod val="25000"/>
                  </a:schemeClr>
                </a:solidFill>
              </a:rPr>
              <a:t>Eficiencia </a:t>
            </a:r>
            <a:r>
              <a:rPr lang="es-EC" dirty="0">
                <a:solidFill>
                  <a:schemeClr val="bg2">
                    <a:lumMod val="25000"/>
                  </a:schemeClr>
                </a:solidFill>
              </a:rPr>
              <a:t>O</a:t>
            </a:r>
            <a:r>
              <a:rPr lang="es-EC" dirty="0" smtClean="0">
                <a:solidFill>
                  <a:schemeClr val="bg2">
                    <a:lumMod val="25000"/>
                  </a:schemeClr>
                </a:solidFill>
              </a:rPr>
              <a:t>peracional</a:t>
            </a:r>
            <a:endParaRPr lang="es-EC" dirty="0">
              <a:solidFill>
                <a:schemeClr val="bg2">
                  <a:lumMod val="25000"/>
                </a:schemeClr>
              </a:solidFill>
            </a:endParaRPr>
          </a:p>
          <a:p>
            <a:endParaRPr lang="es-EC" dirty="0"/>
          </a:p>
        </p:txBody>
      </p:sp>
      <p:sp>
        <p:nvSpPr>
          <p:cNvPr id="10" name="3 CuadroTexto"/>
          <p:cNvSpPr txBox="1"/>
          <p:nvPr/>
        </p:nvSpPr>
        <p:spPr>
          <a:xfrm>
            <a:off x="2094200" y="484717"/>
            <a:ext cx="8112245" cy="495108"/>
          </a:xfrm>
          <a:prstGeom prst="rect">
            <a:avLst/>
          </a:prstGeom>
          <a:noFill/>
        </p:spPr>
        <p:style>
          <a:lnRef idx="2">
            <a:schemeClr val="accent1"/>
          </a:lnRef>
          <a:fillRef idx="1">
            <a:schemeClr val="lt1"/>
          </a:fillRef>
          <a:effectRef idx="0">
            <a:schemeClr val="accent1"/>
          </a:effectRef>
          <a:fontRef idx="minor">
            <a:schemeClr val="dk1"/>
          </a:fontRef>
        </p:style>
        <p:txBody>
          <a:bodyPr wrap="square" lIns="108000" tIns="108000" rIns="108000" bIns="108000" rtlCol="0">
            <a:spAutoFit/>
          </a:bodyPr>
          <a:lstStyle/>
          <a:p>
            <a:pPr algn="ctr">
              <a:spcAft>
                <a:spcPts val="0"/>
              </a:spcAft>
            </a:pPr>
            <a:r>
              <a:rPr lang="es-ES" b="1" dirty="0" smtClean="0">
                <a:solidFill>
                  <a:schemeClr val="tx2"/>
                </a:solidFill>
                <a:ea typeface="Times New Roman"/>
                <a:cs typeface="Times New Roman" panose="02020603050405020304" pitchFamily="18" charset="0"/>
              </a:rPr>
              <a:t>MEJORAS DE SUBESTACIONES</a:t>
            </a:r>
            <a:endParaRPr lang="es-EC" b="1" dirty="0">
              <a:solidFill>
                <a:schemeClr val="tx2"/>
              </a:solidFill>
              <a:ea typeface="Times New Roman"/>
              <a:cs typeface="Times New Roman" panose="02020603050405020304" pitchFamily="18" charset="0"/>
            </a:endParaRPr>
          </a:p>
        </p:txBody>
      </p:sp>
      <p:sp>
        <p:nvSpPr>
          <p:cNvPr id="11" name="Rectángulo 10"/>
          <p:cNvSpPr/>
          <p:nvPr/>
        </p:nvSpPr>
        <p:spPr>
          <a:xfrm>
            <a:off x="195028" y="1006438"/>
            <a:ext cx="11782698" cy="5262979"/>
          </a:xfrm>
          <a:prstGeom prst="rect">
            <a:avLst/>
          </a:prstGeom>
        </p:spPr>
        <p:txBody>
          <a:bodyPr wrap="square">
            <a:spAutoFit/>
          </a:bodyPr>
          <a:lstStyle/>
          <a:p>
            <a:r>
              <a:rPr lang="es-EC" sz="2000" dirty="0" smtClean="0">
                <a:solidFill>
                  <a:srgbClr val="000000"/>
                </a:solidFill>
                <a:latin typeface="Arial" panose="020B0604020202020204" pitchFamily="34" charset="0"/>
              </a:rPr>
              <a:t> </a:t>
            </a:r>
            <a:r>
              <a:rPr lang="es-ES" sz="1600" dirty="0">
                <a:solidFill>
                  <a:schemeClr val="tx2"/>
                </a:solidFill>
                <a:ea typeface="Times New Roman"/>
                <a:cs typeface="Times New Roman" panose="02020603050405020304" pitchFamily="18" charset="0"/>
              </a:rPr>
              <a:t>Se efectuaron las siguientes </a:t>
            </a:r>
            <a:r>
              <a:rPr lang="es-ES" sz="1600" dirty="0" smtClean="0">
                <a:solidFill>
                  <a:schemeClr val="tx2"/>
                </a:solidFill>
                <a:ea typeface="Times New Roman"/>
                <a:cs typeface="Times New Roman" panose="02020603050405020304" pitchFamily="18" charset="0"/>
              </a:rPr>
              <a:t>mejoras:</a:t>
            </a:r>
          </a:p>
          <a:p>
            <a:endParaRPr lang="es-ES" sz="1600" dirty="0" smtClean="0">
              <a:solidFill>
                <a:schemeClr val="tx2"/>
              </a:solidFill>
              <a:ea typeface="Times New Roman"/>
              <a:cs typeface="Times New Roman" panose="02020603050405020304" pitchFamily="18" charset="0"/>
            </a:endParaRPr>
          </a:p>
          <a:p>
            <a:pPr marL="285750" indent="-285750" algn="just">
              <a:buFont typeface="Arial" panose="020B0604020202020204" pitchFamily="34" charset="0"/>
              <a:buChar char="•"/>
            </a:pPr>
            <a:r>
              <a:rPr lang="es-ES" sz="1500" dirty="0" smtClean="0">
                <a:solidFill>
                  <a:srgbClr val="000000"/>
                </a:solidFill>
              </a:rPr>
              <a:t>Trabajos </a:t>
            </a:r>
            <a:r>
              <a:rPr lang="es-ES" sz="1500" dirty="0">
                <a:solidFill>
                  <a:srgbClr val="000000"/>
                </a:solidFill>
              </a:rPr>
              <a:t>de cableado desde los equipos de control y potencia hacia los tableros de control de la Subestación Velacruz, para permitir la operación remota de la subestación, desde el sistema SCADA. </a:t>
            </a:r>
          </a:p>
          <a:p>
            <a:pPr algn="just"/>
            <a:endParaRPr lang="es-EC" sz="1500" dirty="0">
              <a:solidFill>
                <a:srgbClr val="000000"/>
              </a:solidFill>
            </a:endParaRPr>
          </a:p>
          <a:p>
            <a:pPr marL="285750" indent="-285750" algn="just">
              <a:buFont typeface="Arial" panose="020B0604020202020204" pitchFamily="34" charset="0"/>
              <a:buChar char="•"/>
            </a:pPr>
            <a:r>
              <a:rPr lang="es-ES" sz="1500" dirty="0" smtClean="0">
                <a:solidFill>
                  <a:srgbClr val="000000"/>
                </a:solidFill>
              </a:rPr>
              <a:t>Se </a:t>
            </a:r>
            <a:r>
              <a:rPr lang="es-ES" sz="1500" dirty="0">
                <a:solidFill>
                  <a:srgbClr val="000000"/>
                </a:solidFill>
              </a:rPr>
              <a:t>realizaron trabajos de pintura y resanado en las casas comandos y señalización en las subestaciones: Saraguro, Norte, Sur, Palanda, Celica, Pindal, Macará, Gonzanamá y Cumbaratza. </a:t>
            </a:r>
            <a:endParaRPr lang="es-ES" sz="1500" dirty="0" smtClean="0">
              <a:solidFill>
                <a:srgbClr val="000000"/>
              </a:solidFill>
            </a:endParaRPr>
          </a:p>
          <a:p>
            <a:pPr algn="just"/>
            <a:endParaRPr lang="es-ES" sz="1500" dirty="0">
              <a:solidFill>
                <a:srgbClr val="000000"/>
              </a:solidFill>
            </a:endParaRPr>
          </a:p>
          <a:p>
            <a:pPr marL="285750" indent="-285750" algn="just">
              <a:buFont typeface="Arial" panose="020B0604020202020204" pitchFamily="34" charset="0"/>
              <a:buChar char="•"/>
            </a:pPr>
            <a:r>
              <a:rPr lang="es-ES" sz="1500" dirty="0" smtClean="0">
                <a:solidFill>
                  <a:srgbClr val="000000"/>
                </a:solidFill>
              </a:rPr>
              <a:t>Se </a:t>
            </a:r>
            <a:r>
              <a:rPr lang="es-ES" sz="1500" dirty="0">
                <a:solidFill>
                  <a:srgbClr val="000000"/>
                </a:solidFill>
              </a:rPr>
              <a:t>realizó la limpieza e impermeabilización de los cubetos de los transformadores de las subestaciones: Norte, Sur, Obrapía, San Cayetano, Catamayo, Cumbaratza, Vilcabamba, Saraguro, El Pangui y Yantzaza. </a:t>
            </a:r>
          </a:p>
          <a:p>
            <a:pPr algn="just"/>
            <a:endParaRPr lang="es-EC" sz="1500" dirty="0">
              <a:solidFill>
                <a:srgbClr val="000000"/>
              </a:solidFill>
            </a:endParaRPr>
          </a:p>
          <a:p>
            <a:pPr marL="285750" indent="-285750" algn="just">
              <a:buFont typeface="Arial" panose="020B0604020202020204" pitchFamily="34" charset="0"/>
              <a:buChar char="•"/>
            </a:pPr>
            <a:r>
              <a:rPr lang="es-ES" sz="1500" dirty="0" smtClean="0">
                <a:solidFill>
                  <a:srgbClr val="000000"/>
                </a:solidFill>
              </a:rPr>
              <a:t>En </a:t>
            </a:r>
            <a:r>
              <a:rPr lang="es-ES" sz="1500" dirty="0">
                <a:solidFill>
                  <a:srgbClr val="000000"/>
                </a:solidFill>
              </a:rPr>
              <a:t>la Subestación San Ramón se realizó trabajos de adecuación del patio de 22 kV, a fin de reubicar los reconectadores existentes, así como para realizar el cambio del Reconectador General (1Q7), debido a que el equipo que se encontraba en dicha posición, cumplió su vida útil. </a:t>
            </a:r>
            <a:endParaRPr lang="es-ES" sz="1500" dirty="0" smtClean="0">
              <a:solidFill>
                <a:srgbClr val="000000"/>
              </a:solidFill>
            </a:endParaRPr>
          </a:p>
          <a:p>
            <a:pPr marL="285750" indent="-285750" algn="just">
              <a:buFont typeface="Arial" panose="020B0604020202020204" pitchFamily="34" charset="0"/>
              <a:buChar char="•"/>
            </a:pPr>
            <a:endParaRPr lang="es-ES" sz="1500" dirty="0">
              <a:solidFill>
                <a:srgbClr val="000000"/>
              </a:solidFill>
            </a:endParaRPr>
          </a:p>
          <a:p>
            <a:pPr marL="285750" indent="-285750" algn="just">
              <a:buFont typeface="Arial" panose="020B0604020202020204" pitchFamily="34" charset="0"/>
              <a:buChar char="•"/>
            </a:pPr>
            <a:r>
              <a:rPr lang="es-ES" sz="1500" dirty="0" smtClean="0">
                <a:solidFill>
                  <a:srgbClr val="000000"/>
                </a:solidFill>
              </a:rPr>
              <a:t>Con </a:t>
            </a:r>
            <a:r>
              <a:rPr lang="es-ES" sz="1500" dirty="0">
                <a:solidFill>
                  <a:srgbClr val="000000"/>
                </a:solidFill>
              </a:rPr>
              <a:t>la finalidad de mejorar la confiabilidad de la operación de los dispositivos de protección de la S/E El Pangui, se realizaron los diseños de los planos de control correspondientes a los Alimentadores: Gualaquiza, El Pangui, Los Encuentros, Reserva y de la bahía del transformador de potencia, además se realizó el cableado, cambio de borneras y la readecuación de los relés de protección de los alimentadores y gis-transformador en los tableros de control en la subestación El Pangui. </a:t>
            </a:r>
          </a:p>
          <a:p>
            <a:pPr algn="just"/>
            <a:endParaRPr lang="es-EC" sz="1500" dirty="0">
              <a:solidFill>
                <a:srgbClr val="000000"/>
              </a:solidFill>
            </a:endParaRPr>
          </a:p>
          <a:p>
            <a:pPr marL="285750" indent="-285750" algn="just">
              <a:buFont typeface="Arial" panose="020B0604020202020204" pitchFamily="34" charset="0"/>
              <a:buChar char="•"/>
            </a:pPr>
            <a:r>
              <a:rPr lang="es-ES" sz="1500" dirty="0" smtClean="0">
                <a:solidFill>
                  <a:srgbClr val="000000"/>
                </a:solidFill>
              </a:rPr>
              <a:t>En </a:t>
            </a:r>
            <a:r>
              <a:rPr lang="es-ES" sz="1500" dirty="0">
                <a:solidFill>
                  <a:srgbClr val="000000"/>
                </a:solidFill>
              </a:rPr>
              <a:t>la Subestación Chaguarpamba se realizó trabajos de obras civiles en la construcción de muro en la parte frontal y con el fin de colocar nuevo cerramiento de la Subestación. </a:t>
            </a:r>
          </a:p>
          <a:p>
            <a:pPr algn="just"/>
            <a:endParaRPr lang="es-EC" sz="1500" dirty="0">
              <a:solidFill>
                <a:srgbClr val="000000"/>
              </a:solidFill>
            </a:endParaRPr>
          </a:p>
        </p:txBody>
      </p:sp>
    </p:spTree>
    <p:extLst>
      <p:ext uri="{BB962C8B-B14F-4D97-AF65-F5344CB8AC3E}">
        <p14:creationId xmlns:p14="http://schemas.microsoft.com/office/powerpoint/2010/main" val="314916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11281" y="0"/>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11" name="2 CuadroTexto"/>
          <p:cNvSpPr txBox="1"/>
          <p:nvPr/>
        </p:nvSpPr>
        <p:spPr>
          <a:xfrm>
            <a:off x="1842912" y="44274"/>
            <a:ext cx="9144000" cy="8617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algn="ctr">
              <a:defRPr sz="2500" b="1">
                <a:solidFill>
                  <a:schemeClr val="bg1"/>
                </a:solidFill>
              </a:defRPr>
            </a:lvl1pPr>
          </a:lstStyle>
          <a:p>
            <a:r>
              <a:rPr lang="es-EC" dirty="0">
                <a:solidFill>
                  <a:schemeClr val="bg2">
                    <a:lumMod val="25000"/>
                  </a:schemeClr>
                </a:solidFill>
              </a:rPr>
              <a:t>Incrementar la </a:t>
            </a:r>
            <a:r>
              <a:rPr lang="es-EC" dirty="0" smtClean="0">
                <a:solidFill>
                  <a:schemeClr val="bg2">
                    <a:lumMod val="25000"/>
                  </a:schemeClr>
                </a:solidFill>
              </a:rPr>
              <a:t>Eficiencia </a:t>
            </a:r>
            <a:r>
              <a:rPr lang="es-EC" dirty="0">
                <a:solidFill>
                  <a:schemeClr val="bg2">
                    <a:lumMod val="25000"/>
                  </a:schemeClr>
                </a:solidFill>
              </a:rPr>
              <a:t>O</a:t>
            </a:r>
            <a:r>
              <a:rPr lang="es-EC" dirty="0" smtClean="0">
                <a:solidFill>
                  <a:schemeClr val="bg2">
                    <a:lumMod val="25000"/>
                  </a:schemeClr>
                </a:solidFill>
              </a:rPr>
              <a:t>peracional</a:t>
            </a:r>
            <a:endParaRPr lang="es-EC" dirty="0">
              <a:solidFill>
                <a:schemeClr val="bg2">
                  <a:lumMod val="25000"/>
                </a:schemeClr>
              </a:solidFill>
            </a:endParaRPr>
          </a:p>
          <a:p>
            <a:endParaRPr lang="es-EC" dirty="0"/>
          </a:p>
        </p:txBody>
      </p:sp>
      <p:sp>
        <p:nvSpPr>
          <p:cNvPr id="12" name="3 CuadroTexto"/>
          <p:cNvSpPr txBox="1"/>
          <p:nvPr/>
        </p:nvSpPr>
        <p:spPr>
          <a:xfrm>
            <a:off x="2094200" y="484717"/>
            <a:ext cx="8112245" cy="495108"/>
          </a:xfrm>
          <a:prstGeom prst="rect">
            <a:avLst/>
          </a:prstGeom>
          <a:noFill/>
        </p:spPr>
        <p:style>
          <a:lnRef idx="2">
            <a:schemeClr val="accent1"/>
          </a:lnRef>
          <a:fillRef idx="1">
            <a:schemeClr val="lt1"/>
          </a:fillRef>
          <a:effectRef idx="0">
            <a:schemeClr val="accent1"/>
          </a:effectRef>
          <a:fontRef idx="minor">
            <a:schemeClr val="dk1"/>
          </a:fontRef>
        </p:style>
        <p:txBody>
          <a:bodyPr wrap="square" lIns="108000" tIns="108000" rIns="108000" bIns="108000" rtlCol="0">
            <a:spAutoFit/>
          </a:bodyPr>
          <a:lstStyle/>
          <a:p>
            <a:pPr algn="ctr">
              <a:spcAft>
                <a:spcPts val="0"/>
              </a:spcAft>
            </a:pPr>
            <a:r>
              <a:rPr lang="es-ES" b="1" dirty="0" smtClean="0">
                <a:solidFill>
                  <a:schemeClr val="tx2"/>
                </a:solidFill>
                <a:ea typeface="Times New Roman"/>
                <a:cs typeface="Times New Roman" panose="02020603050405020304" pitchFamily="18" charset="0"/>
              </a:rPr>
              <a:t>PROTECCIONES ELÉCTRICAS</a:t>
            </a:r>
            <a:endParaRPr lang="es-EC" b="1" dirty="0">
              <a:solidFill>
                <a:schemeClr val="tx2"/>
              </a:solidFill>
              <a:ea typeface="Times New Roman"/>
              <a:cs typeface="Times New Roman" panose="02020603050405020304" pitchFamily="18" charset="0"/>
            </a:endParaRPr>
          </a:p>
        </p:txBody>
      </p:sp>
      <p:sp>
        <p:nvSpPr>
          <p:cNvPr id="3" name="Rectángulo 2"/>
          <p:cNvSpPr/>
          <p:nvPr/>
        </p:nvSpPr>
        <p:spPr>
          <a:xfrm>
            <a:off x="84017" y="950322"/>
            <a:ext cx="12035245" cy="5293757"/>
          </a:xfrm>
          <a:prstGeom prst="rect">
            <a:avLst/>
          </a:prstGeom>
        </p:spPr>
        <p:txBody>
          <a:bodyPr wrap="square">
            <a:spAutoFit/>
          </a:bodyPr>
          <a:lstStyle/>
          <a:p>
            <a:endParaRPr lang="es-EC" sz="2000" dirty="0">
              <a:solidFill>
                <a:srgbClr val="000000"/>
              </a:solidFill>
              <a:latin typeface="Arial" panose="020B0604020202020204" pitchFamily="34" charset="0"/>
            </a:endParaRPr>
          </a:p>
          <a:p>
            <a:pPr marL="285750" indent="-285750" algn="just">
              <a:buFont typeface="Arial" panose="020B0604020202020204" pitchFamily="34" charset="0"/>
              <a:buChar char="•"/>
            </a:pPr>
            <a:r>
              <a:rPr lang="es-ES" sz="1500" dirty="0">
                <a:solidFill>
                  <a:srgbClr val="000000"/>
                </a:solidFill>
              </a:rPr>
              <a:t>Considerando la incorporación del nuevo equipamiento de control y protección, a nivel de 69 y 13.8 kV que se instaló en la S/E Velacruz, se realizó la actualización de los estudios de coordinación de protecciones del anillo occidental de la provincia de Loja (69 kV) y de la S/E Velacruz (69 kV y 13.8 kV). </a:t>
            </a:r>
          </a:p>
          <a:p>
            <a:pPr algn="just"/>
            <a:endParaRPr lang="es-EC" sz="1500" dirty="0">
              <a:solidFill>
                <a:srgbClr val="000000"/>
              </a:solidFill>
            </a:endParaRPr>
          </a:p>
          <a:p>
            <a:pPr marL="285750" indent="-285750" algn="just">
              <a:buFont typeface="Arial" panose="020B0604020202020204" pitchFamily="34" charset="0"/>
              <a:buChar char="•"/>
            </a:pPr>
            <a:r>
              <a:rPr lang="es-ES" sz="1500" dirty="0" smtClean="0">
                <a:solidFill>
                  <a:srgbClr val="000000"/>
                </a:solidFill>
              </a:rPr>
              <a:t>Tomando </a:t>
            </a:r>
            <a:r>
              <a:rPr lang="es-ES" sz="1500" dirty="0">
                <a:solidFill>
                  <a:srgbClr val="000000"/>
                </a:solidFill>
              </a:rPr>
              <a:t>en cuenta el cambio de los dispositivos electrónicos inteligentes para protección de redes eléctricas (</a:t>
            </a:r>
            <a:r>
              <a:rPr lang="es-ES" sz="1500" dirty="0" err="1">
                <a:solidFill>
                  <a:srgbClr val="000000"/>
                </a:solidFill>
              </a:rPr>
              <a:t>IED’s</a:t>
            </a:r>
            <a:r>
              <a:rPr lang="es-ES" sz="1500" dirty="0">
                <a:solidFill>
                  <a:srgbClr val="000000"/>
                </a:solidFill>
              </a:rPr>
              <a:t>) que se realizó en la S/E El Pangui, se tuvo la necesidad de efectuar la actualización del estudio de coordinación de protecciones de dicha subestación, así como de los dispositivos de protección asociados a sus Alimentadores Primarios. </a:t>
            </a:r>
          </a:p>
          <a:p>
            <a:pPr algn="just"/>
            <a:endParaRPr lang="es-EC" sz="1500" dirty="0" smtClean="0">
              <a:solidFill>
                <a:srgbClr val="000000"/>
              </a:solidFill>
            </a:endParaRPr>
          </a:p>
          <a:p>
            <a:pPr marL="285750" indent="-285750" algn="just">
              <a:buFont typeface="Arial" panose="020B0604020202020204" pitchFamily="34" charset="0"/>
              <a:buChar char="•"/>
            </a:pPr>
            <a:r>
              <a:rPr lang="es-ES" sz="1500" dirty="0" smtClean="0">
                <a:solidFill>
                  <a:srgbClr val="000000"/>
                </a:solidFill>
              </a:rPr>
              <a:t>Debido </a:t>
            </a:r>
            <a:r>
              <a:rPr lang="es-ES" sz="1500" dirty="0">
                <a:solidFill>
                  <a:srgbClr val="000000"/>
                </a:solidFill>
              </a:rPr>
              <a:t>al cambio del equipamiento de protección y control que se efectuó en la S/E San Ramón, se realizó la actualización del estudio de protecciones de la red de distribución San Cayetano – San Ramón – Zamora. </a:t>
            </a:r>
            <a:endParaRPr lang="es-ES" sz="1500" dirty="0" smtClean="0">
              <a:solidFill>
                <a:srgbClr val="000000"/>
              </a:solidFill>
            </a:endParaRPr>
          </a:p>
          <a:p>
            <a:pPr algn="just"/>
            <a:endParaRPr lang="es-EC" sz="1500" dirty="0"/>
          </a:p>
          <a:p>
            <a:pPr marL="285750" indent="-285750" algn="just">
              <a:buFont typeface="Arial" panose="020B0604020202020204" pitchFamily="34" charset="0"/>
              <a:buChar char="•"/>
            </a:pPr>
            <a:r>
              <a:rPr lang="es-ES" sz="1500" dirty="0"/>
              <a:t>Previo a la puesta en operación del equipamiento incorporado en las Subestaciones: Velacruz, El Pangui y San Ramón, se realizó la configuración y pruebas en laboratorio e integración al sistema SCADA, correspondiente a los nuevos </a:t>
            </a:r>
            <a:r>
              <a:rPr lang="es-ES" sz="1500" dirty="0" err="1"/>
              <a:t>IED’s</a:t>
            </a:r>
            <a:r>
              <a:rPr lang="es-ES" sz="1500" dirty="0"/>
              <a:t> de protección y medición. </a:t>
            </a:r>
          </a:p>
          <a:p>
            <a:pPr algn="just"/>
            <a:endParaRPr lang="es-EC" sz="1500" dirty="0"/>
          </a:p>
          <a:p>
            <a:pPr marL="285750" indent="-285750" algn="just">
              <a:buFont typeface="Arial" panose="020B0604020202020204" pitchFamily="34" charset="0"/>
              <a:buChar char="•"/>
            </a:pPr>
            <a:r>
              <a:rPr lang="es-ES" sz="1500" dirty="0" smtClean="0"/>
              <a:t>Previo </a:t>
            </a:r>
            <a:r>
              <a:rPr lang="es-ES" sz="1500" dirty="0"/>
              <a:t>puesta en operación de los Reguladores de voltaje correspondientes a las posiciones Bomboiza (A/P Gualaquiza) y Las Fragancias (A/P Zamora 1), se realizaron en laboratorio las pruebas de control, comunicaciones e integración al SCADA. </a:t>
            </a:r>
          </a:p>
          <a:p>
            <a:pPr algn="just"/>
            <a:endParaRPr lang="es-EC" sz="1500" dirty="0"/>
          </a:p>
          <a:p>
            <a:pPr marL="285750" indent="-285750" algn="just">
              <a:buFont typeface="Arial" panose="020B0604020202020204" pitchFamily="34" charset="0"/>
              <a:buChar char="•"/>
            </a:pPr>
            <a:r>
              <a:rPr lang="es-ES" sz="1500" dirty="0" smtClean="0"/>
              <a:t>Se </a:t>
            </a:r>
            <a:r>
              <a:rPr lang="es-ES" sz="1500" dirty="0"/>
              <a:t>realizaron las pruebas y posterior implementación de un esquema de transferencia automática de carga de la ciudad de Zamora, tomando en cuenta los dispositivos de protección existentes en las S/E San Ramón, así como el cambio del Reconectador Etnia Shuar perteneciente a la R/D de Zamora. </a:t>
            </a:r>
          </a:p>
          <a:p>
            <a:pPr marL="285750" indent="-285750">
              <a:buFont typeface="Wingdings" panose="05000000000000000000" pitchFamily="2" charset="2"/>
              <a:buChar char="§"/>
            </a:pPr>
            <a:endParaRPr lang="es-ES" dirty="0">
              <a:solidFill>
                <a:srgbClr val="000000"/>
              </a:solidFill>
              <a:latin typeface="Arial" panose="020B0604020202020204" pitchFamily="34" charset="0"/>
            </a:endParaRPr>
          </a:p>
        </p:txBody>
      </p:sp>
    </p:spTree>
    <p:extLst>
      <p:ext uri="{BB962C8B-B14F-4D97-AF65-F5344CB8AC3E}">
        <p14:creationId xmlns:p14="http://schemas.microsoft.com/office/powerpoint/2010/main" val="113374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11281" y="0"/>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6" name="2 CuadroTexto"/>
          <p:cNvSpPr txBox="1"/>
          <p:nvPr/>
        </p:nvSpPr>
        <p:spPr>
          <a:xfrm>
            <a:off x="1842912" y="44274"/>
            <a:ext cx="9144000" cy="8617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s-ES"/>
            </a:defPPr>
            <a:lvl1pPr algn="ctr">
              <a:defRPr sz="2500" b="1">
                <a:solidFill>
                  <a:schemeClr val="bg1"/>
                </a:solidFill>
              </a:defRPr>
            </a:lvl1pPr>
          </a:lstStyle>
          <a:p>
            <a:r>
              <a:rPr lang="es-EC" dirty="0">
                <a:solidFill>
                  <a:schemeClr val="bg2">
                    <a:lumMod val="25000"/>
                  </a:schemeClr>
                </a:solidFill>
              </a:rPr>
              <a:t>Incrementar la </a:t>
            </a:r>
            <a:r>
              <a:rPr lang="es-EC" dirty="0" smtClean="0">
                <a:solidFill>
                  <a:schemeClr val="bg2">
                    <a:lumMod val="25000"/>
                  </a:schemeClr>
                </a:solidFill>
              </a:rPr>
              <a:t>Eficiencia </a:t>
            </a:r>
            <a:r>
              <a:rPr lang="es-EC" dirty="0">
                <a:solidFill>
                  <a:schemeClr val="bg2">
                    <a:lumMod val="25000"/>
                  </a:schemeClr>
                </a:solidFill>
              </a:rPr>
              <a:t>O</a:t>
            </a:r>
            <a:r>
              <a:rPr lang="es-EC" dirty="0" smtClean="0">
                <a:solidFill>
                  <a:schemeClr val="bg2">
                    <a:lumMod val="25000"/>
                  </a:schemeClr>
                </a:solidFill>
              </a:rPr>
              <a:t>peracional</a:t>
            </a:r>
            <a:endParaRPr lang="es-EC" dirty="0">
              <a:solidFill>
                <a:schemeClr val="bg2">
                  <a:lumMod val="25000"/>
                </a:schemeClr>
              </a:solidFill>
            </a:endParaRPr>
          </a:p>
          <a:p>
            <a:endParaRPr lang="es-EC" dirty="0"/>
          </a:p>
        </p:txBody>
      </p:sp>
      <p:sp>
        <p:nvSpPr>
          <p:cNvPr id="9" name="3 CuadroTexto"/>
          <p:cNvSpPr txBox="1"/>
          <p:nvPr/>
        </p:nvSpPr>
        <p:spPr>
          <a:xfrm>
            <a:off x="2045517" y="484717"/>
            <a:ext cx="8112245" cy="495108"/>
          </a:xfrm>
          <a:prstGeom prst="rect">
            <a:avLst/>
          </a:prstGeom>
          <a:noFill/>
        </p:spPr>
        <p:style>
          <a:lnRef idx="2">
            <a:schemeClr val="accent1"/>
          </a:lnRef>
          <a:fillRef idx="1">
            <a:schemeClr val="lt1"/>
          </a:fillRef>
          <a:effectRef idx="0">
            <a:schemeClr val="accent1"/>
          </a:effectRef>
          <a:fontRef idx="minor">
            <a:schemeClr val="dk1"/>
          </a:fontRef>
        </p:style>
        <p:txBody>
          <a:bodyPr wrap="square" lIns="108000" tIns="108000" rIns="108000" bIns="108000" rtlCol="0">
            <a:spAutoFit/>
          </a:bodyPr>
          <a:lstStyle/>
          <a:p>
            <a:pPr algn="ctr"/>
            <a:r>
              <a:rPr lang="es-ES_tradnl" b="1" dirty="0">
                <a:solidFill>
                  <a:schemeClr val="tx2"/>
                </a:solidFill>
                <a:ea typeface="Times New Roman"/>
                <a:cs typeface="Times New Roman" panose="02020603050405020304" pitchFamily="18" charset="0"/>
              </a:rPr>
              <a:t>SISTEMA SCADA  /</a:t>
            </a:r>
            <a:r>
              <a:rPr lang="es-ES_tradnl" b="1" dirty="0" smtClean="0">
                <a:solidFill>
                  <a:schemeClr val="tx2"/>
                </a:solidFill>
                <a:ea typeface="Times New Roman"/>
                <a:cs typeface="Times New Roman" panose="02020603050405020304" pitchFamily="18" charset="0"/>
              </a:rPr>
              <a:t>OMS/MWM/DMS</a:t>
            </a:r>
            <a:endParaRPr lang="es-EC" b="1" dirty="0">
              <a:solidFill>
                <a:schemeClr val="tx2"/>
              </a:solidFill>
              <a:ea typeface="Times New Roman"/>
              <a:cs typeface="Times New Roman" panose="02020603050405020304" pitchFamily="18" charset="0"/>
            </a:endParaRPr>
          </a:p>
        </p:txBody>
      </p:sp>
      <p:sp>
        <p:nvSpPr>
          <p:cNvPr id="3" name="Rectángulo 2"/>
          <p:cNvSpPr/>
          <p:nvPr/>
        </p:nvSpPr>
        <p:spPr>
          <a:xfrm>
            <a:off x="61168" y="1287461"/>
            <a:ext cx="12080942" cy="4832092"/>
          </a:xfrm>
          <a:prstGeom prst="rect">
            <a:avLst/>
          </a:prstGeom>
        </p:spPr>
        <p:txBody>
          <a:bodyPr wrap="square">
            <a:spAutoFit/>
          </a:bodyPr>
          <a:lstStyle/>
          <a:p>
            <a:r>
              <a:rPr lang="es-ES" sz="1600" dirty="0">
                <a:solidFill>
                  <a:srgbClr val="000000"/>
                </a:solidFill>
              </a:rPr>
              <a:t>Se continúa trabajando en la actualización de información para la operación del sistema eléctrico de potencia de la EERSSA a través del sistema SCADA, lo que involucra el cumplimiento de las siguientes actividades: </a:t>
            </a:r>
            <a:endParaRPr lang="es-ES" sz="1600" dirty="0" smtClean="0">
              <a:solidFill>
                <a:srgbClr val="000000"/>
              </a:solidFill>
            </a:endParaRPr>
          </a:p>
          <a:p>
            <a:endParaRPr lang="es-ES" sz="1600" dirty="0">
              <a:solidFill>
                <a:srgbClr val="000000"/>
              </a:solidFill>
            </a:endParaRPr>
          </a:p>
          <a:p>
            <a:pPr marL="285750" indent="-285750" algn="just">
              <a:buFont typeface="Arial" panose="020B0604020202020204" pitchFamily="34" charset="0"/>
              <a:buChar char="•"/>
            </a:pPr>
            <a:r>
              <a:rPr lang="es-ES" sz="1600" dirty="0" smtClean="0">
                <a:solidFill>
                  <a:srgbClr val="000000"/>
                </a:solidFill>
              </a:rPr>
              <a:t>Revisión </a:t>
            </a:r>
            <a:r>
              <a:rPr lang="es-ES" sz="1600" dirty="0">
                <a:solidFill>
                  <a:srgbClr val="000000"/>
                </a:solidFill>
              </a:rPr>
              <a:t>y atención de novedades operativas en el Sistema Avanzado de Gestión de Distribución (ADMS) con personal del Centro Nacional de Distribución, se realiza el seguimiento de varias incidencias ingresadas al AMDS (JIRAS) relacionados a la operación del sistema ADMS. Se coordina con el Centro de Control Nacional, la activación de usuarios nuevos y reseteo de contraseñas de ingreso de los compañeros de </a:t>
            </a:r>
            <a:r>
              <a:rPr lang="es-ES" sz="1600" dirty="0" err="1">
                <a:solidFill>
                  <a:srgbClr val="000000"/>
                </a:solidFill>
              </a:rPr>
              <a:t>call</a:t>
            </a:r>
            <a:r>
              <a:rPr lang="es-ES" sz="1600" dirty="0">
                <a:solidFill>
                  <a:srgbClr val="000000"/>
                </a:solidFill>
              </a:rPr>
              <a:t> center y usuarios web DMD. Se mantienen reuniones para la contratación de nuevos reportes y para iniciar los procesos de actualización de ADMS</a:t>
            </a:r>
            <a:r>
              <a:rPr lang="es-ES" sz="1600" dirty="0" smtClean="0">
                <a:solidFill>
                  <a:srgbClr val="000000"/>
                </a:solidFill>
              </a:rPr>
              <a:t>.</a:t>
            </a:r>
          </a:p>
          <a:p>
            <a:pPr algn="just"/>
            <a:r>
              <a:rPr lang="es-ES" sz="1600" dirty="0" smtClean="0">
                <a:solidFill>
                  <a:srgbClr val="000000"/>
                </a:solidFill>
              </a:rPr>
              <a:t> </a:t>
            </a:r>
            <a:endParaRPr lang="es-ES" sz="1600" dirty="0">
              <a:solidFill>
                <a:srgbClr val="000000"/>
              </a:solidFill>
            </a:endParaRPr>
          </a:p>
          <a:p>
            <a:pPr marL="285750" indent="-285750" algn="just">
              <a:buFont typeface="Arial" panose="020B0604020202020204" pitchFamily="34" charset="0"/>
              <a:buChar char="•"/>
            </a:pPr>
            <a:r>
              <a:rPr lang="es-ES" sz="1600" dirty="0" smtClean="0">
                <a:solidFill>
                  <a:srgbClr val="000000"/>
                </a:solidFill>
              </a:rPr>
              <a:t>Dentro </a:t>
            </a:r>
            <a:r>
              <a:rPr lang="es-ES" sz="1600" dirty="0">
                <a:solidFill>
                  <a:srgbClr val="000000"/>
                </a:solidFill>
              </a:rPr>
              <a:t>de las actividades operativas del centro de control y para llevar el registro de eventos presentados en el sistema se elabora informes de desconexiones referentes a las operaciones de equipos de protección en los elementos del sistema, informes que se emiten a los organismos de control. Además se planifica las transferencias de carga para la realización de los mantenimientos en puntos de interconexión con el SNI, y mantenimientos de las líneas de subtransmisión internas de la EERSSA a 69 kV. </a:t>
            </a:r>
            <a:endParaRPr lang="es-ES" sz="1600" dirty="0" smtClean="0">
              <a:solidFill>
                <a:srgbClr val="000000"/>
              </a:solidFill>
            </a:endParaRPr>
          </a:p>
          <a:p>
            <a:pPr algn="just"/>
            <a:endParaRPr lang="es-ES" sz="1600" dirty="0">
              <a:solidFill>
                <a:srgbClr val="000000"/>
              </a:solidFill>
            </a:endParaRPr>
          </a:p>
          <a:p>
            <a:pPr marL="285750" indent="-285750" algn="just">
              <a:buFont typeface="Arial" panose="020B0604020202020204" pitchFamily="34" charset="0"/>
              <a:buChar char="•"/>
            </a:pPr>
            <a:r>
              <a:rPr lang="es-ES" sz="1600" dirty="0" smtClean="0">
                <a:solidFill>
                  <a:srgbClr val="000000"/>
                </a:solidFill>
              </a:rPr>
              <a:t>Dentro </a:t>
            </a:r>
            <a:r>
              <a:rPr lang="es-ES" sz="1600" dirty="0">
                <a:solidFill>
                  <a:srgbClr val="000000"/>
                </a:solidFill>
              </a:rPr>
              <a:t>de las actividades de actualización de elementos telegestionados en la red eléctrica, se actualizan las señales de los relés de las subestaciones: El Pangui, Velacruz, San Ramón; además se integran al sistema SCADA de la EERSSA las señales de los reguladores de voltaje ubicados en las Fragancias y en Bomboiza. </a:t>
            </a:r>
          </a:p>
          <a:p>
            <a:endParaRPr lang="es-EC" sz="1600" dirty="0">
              <a:solidFill>
                <a:srgbClr val="000000"/>
              </a:solidFill>
            </a:endParaRPr>
          </a:p>
          <a:p>
            <a:r>
              <a:rPr lang="es-EC" b="1" dirty="0" smtClean="0">
                <a:solidFill>
                  <a:srgbClr val="000000"/>
                </a:solidFill>
                <a:latin typeface="Arial" panose="020B0604020202020204" pitchFamily="34" charset="0"/>
              </a:rPr>
              <a:t> </a:t>
            </a:r>
            <a:endParaRPr lang="es-EC" dirty="0">
              <a:solidFill>
                <a:srgbClr val="000000"/>
              </a:solidFill>
              <a:latin typeface="Arial" panose="020B0604020202020204" pitchFamily="34" charset="0"/>
            </a:endParaRPr>
          </a:p>
        </p:txBody>
      </p:sp>
    </p:spTree>
    <p:extLst>
      <p:ext uri="{BB962C8B-B14F-4D97-AF65-F5344CB8AC3E}">
        <p14:creationId xmlns:p14="http://schemas.microsoft.com/office/powerpoint/2010/main" val="3040774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11281" y="0"/>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6" name="Cuadro de texto 29"/>
          <p:cNvSpPr txBox="1">
            <a:spLocks noChangeArrowheads="1"/>
          </p:cNvSpPr>
          <p:nvPr/>
        </p:nvSpPr>
        <p:spPr bwMode="auto">
          <a:xfrm>
            <a:off x="3398168" y="195321"/>
            <a:ext cx="4251189" cy="432047"/>
          </a:xfrm>
          <a:prstGeom prst="rect">
            <a:avLst/>
          </a:prstGeom>
          <a:noFill/>
          <a:ln w="9525">
            <a:noFill/>
            <a:miter lim="800000"/>
            <a:headEnd/>
            <a:tailEnd/>
          </a:ln>
        </p:spPr>
        <p:txBody>
          <a:bodyPr rot="0" vert="horz" wrap="square" lIns="91440" tIns="45720" rIns="91440" bIns="45720" anchor="t" anchorCtr="0" upright="1">
            <a:noAutofit/>
          </a:bodyPr>
          <a:lstStyle/>
          <a:p>
            <a:pPr algn="ctr"/>
            <a:r>
              <a:rPr lang="es-EC" sz="2500" b="1" dirty="0" smtClean="0">
                <a:solidFill>
                  <a:schemeClr val="bg2">
                    <a:lumMod val="25000"/>
                  </a:schemeClr>
                </a:solidFill>
                <a:latin typeface="+mj-lt"/>
                <a:ea typeface="Times New Roman"/>
                <a:cs typeface="Times New Roman" panose="02020603050405020304" pitchFamily="18" charset="0"/>
              </a:rPr>
              <a:t>INDICADORES CALIDAD 2021</a:t>
            </a:r>
          </a:p>
          <a:p>
            <a:pPr algn="ctr"/>
            <a:endParaRPr lang="es-EC" b="1" dirty="0">
              <a:solidFill>
                <a:schemeClr val="tx2"/>
              </a:solidFill>
              <a:ea typeface="Times New Roman"/>
              <a:cs typeface="Times New Roman" panose="02020603050405020304" pitchFamily="18" charset="0"/>
            </a:endParaRPr>
          </a:p>
        </p:txBody>
      </p:sp>
      <p:graphicFrame>
        <p:nvGraphicFramePr>
          <p:cNvPr id="9" name="Gráfico 8"/>
          <p:cNvGraphicFramePr>
            <a:graphicFrameLocks/>
          </p:cNvGraphicFramePr>
          <p:nvPr>
            <p:extLst>
              <p:ext uri="{D42A27DB-BD31-4B8C-83A1-F6EECF244321}">
                <p14:modId xmlns:p14="http://schemas.microsoft.com/office/powerpoint/2010/main" val="3092828327"/>
              </p:ext>
            </p:extLst>
          </p:nvPr>
        </p:nvGraphicFramePr>
        <p:xfrm>
          <a:off x="317505" y="1160732"/>
          <a:ext cx="5421255" cy="33224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p:cNvGraphicFramePr>
            <a:graphicFrameLocks/>
          </p:cNvGraphicFramePr>
          <p:nvPr>
            <p:extLst>
              <p:ext uri="{D42A27DB-BD31-4B8C-83A1-F6EECF244321}">
                <p14:modId xmlns:p14="http://schemas.microsoft.com/office/powerpoint/2010/main" val="3667770898"/>
              </p:ext>
            </p:extLst>
          </p:nvPr>
        </p:nvGraphicFramePr>
        <p:xfrm>
          <a:off x="6178858" y="1158489"/>
          <a:ext cx="5557782" cy="3324734"/>
        </p:xfrm>
        <a:graphic>
          <a:graphicData uri="http://schemas.openxmlformats.org/drawingml/2006/chart">
            <c:chart xmlns:c="http://schemas.openxmlformats.org/drawingml/2006/chart" xmlns:r="http://schemas.openxmlformats.org/officeDocument/2006/relationships" r:id="rId6"/>
          </a:graphicData>
        </a:graphic>
      </p:graphicFrame>
      <p:sp>
        <p:nvSpPr>
          <p:cNvPr id="11" name="Cuadro de texto 29"/>
          <p:cNvSpPr txBox="1">
            <a:spLocks noChangeArrowheads="1"/>
          </p:cNvSpPr>
          <p:nvPr/>
        </p:nvSpPr>
        <p:spPr bwMode="auto">
          <a:xfrm>
            <a:off x="170060" y="4666228"/>
            <a:ext cx="11419135" cy="1262094"/>
          </a:xfrm>
          <a:prstGeom prst="rect">
            <a:avLst/>
          </a:prstGeom>
          <a:noFill/>
          <a:ln w="9525">
            <a:noFill/>
            <a:miter lim="800000"/>
            <a:headEnd/>
            <a:tailEnd/>
          </a:ln>
        </p:spPr>
        <p:txBody>
          <a:bodyPr rot="0" vert="horz" wrap="square" lIns="91440" tIns="45720" rIns="91440" bIns="45720" anchor="t" anchorCtr="0" upright="1">
            <a:noAutofit/>
          </a:bodyPr>
          <a:lstStyle/>
          <a:p>
            <a:pPr algn="just">
              <a:spcAft>
                <a:spcPts val="0"/>
              </a:spcAft>
            </a:pPr>
            <a:r>
              <a:rPr lang="es-ES" dirty="0" smtClean="0">
                <a:solidFill>
                  <a:schemeClr val="tx2"/>
                </a:solidFill>
                <a:ea typeface="Times New Roman"/>
                <a:cs typeface="Times New Roman" panose="02020603050405020304" pitchFamily="18" charset="0"/>
              </a:rPr>
              <a:t>La EERSSA, ha efectuado los esfuerzos para cumplir con las metas indicadas en la Regulación ARCONEL 005/18, dotar un servicio de calidad y confiabilidad a los usuarios; como se observa el </a:t>
            </a:r>
            <a:r>
              <a:rPr lang="es-ES" dirty="0" err="1" smtClean="0">
                <a:solidFill>
                  <a:schemeClr val="tx2"/>
                </a:solidFill>
                <a:ea typeface="Times New Roman"/>
                <a:cs typeface="Times New Roman" panose="02020603050405020304" pitchFamily="18" charset="0"/>
              </a:rPr>
              <a:t>FMIk</a:t>
            </a:r>
            <a:r>
              <a:rPr lang="es-ES" dirty="0" smtClean="0">
                <a:solidFill>
                  <a:schemeClr val="tx2"/>
                </a:solidFill>
                <a:ea typeface="Times New Roman"/>
                <a:cs typeface="Times New Roman" panose="02020603050405020304" pitchFamily="18" charset="0"/>
              </a:rPr>
              <a:t> y </a:t>
            </a:r>
            <a:r>
              <a:rPr lang="es-ES" dirty="0" err="1" smtClean="0">
                <a:solidFill>
                  <a:schemeClr val="tx2"/>
                </a:solidFill>
                <a:ea typeface="Times New Roman"/>
                <a:cs typeface="Times New Roman" panose="02020603050405020304" pitchFamily="18" charset="0"/>
              </a:rPr>
              <a:t>TTIk</a:t>
            </a:r>
            <a:r>
              <a:rPr lang="es-ES" dirty="0" smtClean="0">
                <a:solidFill>
                  <a:schemeClr val="tx2"/>
                </a:solidFill>
                <a:ea typeface="Times New Roman"/>
                <a:cs typeface="Times New Roman" panose="02020603050405020304" pitchFamily="18" charset="0"/>
              </a:rPr>
              <a:t> han cumplido con la meta para el periodo enero – diciembre 2021. </a:t>
            </a:r>
          </a:p>
          <a:p>
            <a:pPr algn="just">
              <a:spcAft>
                <a:spcPts val="0"/>
              </a:spcAft>
            </a:pPr>
            <a:endParaRPr lang="es-ES" dirty="0">
              <a:solidFill>
                <a:schemeClr val="tx2"/>
              </a:solidFill>
              <a:ea typeface="Times New Roman"/>
              <a:cs typeface="Times New Roman" panose="02020603050405020304" pitchFamily="18" charset="0"/>
            </a:endParaRPr>
          </a:p>
        </p:txBody>
      </p:sp>
    </p:spTree>
    <p:extLst>
      <p:ext uri="{BB962C8B-B14F-4D97-AF65-F5344CB8AC3E}">
        <p14:creationId xmlns:p14="http://schemas.microsoft.com/office/powerpoint/2010/main" val="330402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11281" y="0"/>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6" name="Rectángulo 5"/>
          <p:cNvSpPr/>
          <p:nvPr/>
        </p:nvSpPr>
        <p:spPr>
          <a:xfrm>
            <a:off x="1135733" y="743881"/>
            <a:ext cx="10612130" cy="668832"/>
          </a:xfrm>
          <a:prstGeom prst="rect">
            <a:avLst/>
          </a:prstGeom>
        </p:spPr>
        <p:txBody>
          <a:bodyPr wrap="square">
            <a:spAutoFit/>
          </a:bodyPr>
          <a:lstStyle/>
          <a:p>
            <a:pPr algn="just"/>
            <a:r>
              <a:rPr lang="es-ES_tradnl" dirty="0">
                <a:solidFill>
                  <a:schemeClr val="tx2"/>
                </a:solidFill>
                <a:ea typeface="Times New Roman"/>
                <a:cs typeface="Times New Roman" panose="02020603050405020304" pitchFamily="18" charset="0"/>
              </a:rPr>
              <a:t>El resumen de los valores energéticos y económicos de las transacciones en el MEM, se detalla en el siguiente </a:t>
            </a:r>
            <a:r>
              <a:rPr lang="es-ES_tradnl" dirty="0" smtClean="0">
                <a:solidFill>
                  <a:schemeClr val="tx2"/>
                </a:solidFill>
                <a:ea typeface="Times New Roman"/>
                <a:cs typeface="Times New Roman" panose="02020603050405020304" pitchFamily="18" charset="0"/>
              </a:rPr>
              <a:t>cuadro:</a:t>
            </a:r>
            <a:endParaRPr lang="es-EC" dirty="0">
              <a:solidFill>
                <a:schemeClr val="tx2"/>
              </a:solidFill>
              <a:ea typeface="Times New Roman"/>
              <a:cs typeface="Times New Roman" panose="02020603050405020304" pitchFamily="18" charset="0"/>
            </a:endParaRPr>
          </a:p>
        </p:txBody>
      </p:sp>
      <p:sp>
        <p:nvSpPr>
          <p:cNvPr id="9" name="Rectángulo 8"/>
          <p:cNvSpPr/>
          <p:nvPr/>
        </p:nvSpPr>
        <p:spPr>
          <a:xfrm>
            <a:off x="405613" y="4885746"/>
            <a:ext cx="11464169" cy="1754326"/>
          </a:xfrm>
          <a:prstGeom prst="rect">
            <a:avLst/>
          </a:prstGeom>
        </p:spPr>
        <p:txBody>
          <a:bodyPr wrap="square">
            <a:spAutoFit/>
          </a:bodyPr>
          <a:lstStyle/>
          <a:p>
            <a:pPr algn="just" eaLnBrk="0" fontAlgn="base" hangingPunct="0">
              <a:spcBef>
                <a:spcPct val="0"/>
              </a:spcBef>
              <a:spcAft>
                <a:spcPct val="0"/>
              </a:spcAft>
              <a:tabLst>
                <a:tab pos="450215" algn="l"/>
              </a:tabLst>
            </a:pPr>
            <a:r>
              <a:rPr lang="es-EC" b="1" dirty="0">
                <a:solidFill>
                  <a:schemeClr val="tx2"/>
                </a:solidFill>
                <a:ea typeface="Calibri" pitchFamily="34" charset="0"/>
                <a:cs typeface="Times New Roman" pitchFamily="18" charset="0"/>
              </a:rPr>
              <a:t>RESUMEN </a:t>
            </a:r>
            <a:r>
              <a:rPr lang="es-EC" b="1" dirty="0" smtClean="0">
                <a:solidFill>
                  <a:schemeClr val="tx2"/>
                </a:solidFill>
                <a:ea typeface="Calibri" pitchFamily="34" charset="0"/>
                <a:cs typeface="Times New Roman" pitchFamily="18" charset="0"/>
              </a:rPr>
              <a:t>CON AJUSTE </a:t>
            </a:r>
            <a:r>
              <a:rPr lang="es-EC" b="1" dirty="0">
                <a:solidFill>
                  <a:schemeClr val="tx2"/>
                </a:solidFill>
                <a:ea typeface="Calibri" pitchFamily="34" charset="0"/>
                <a:cs typeface="Times New Roman" pitchFamily="18" charset="0"/>
              </a:rPr>
              <a:t>DE LIQUIDACIÓN DEL MEM</a:t>
            </a:r>
          </a:p>
          <a:p>
            <a:pPr algn="just">
              <a:spcAft>
                <a:spcPts val="0"/>
              </a:spcAft>
              <a:tabLst>
                <a:tab pos="450215" algn="l"/>
              </a:tabLst>
            </a:pPr>
            <a:r>
              <a:rPr lang="es-EC" spc="-15" dirty="0">
                <a:latin typeface="Arial" panose="020B0604020202020204" pitchFamily="34" charset="0"/>
                <a:ea typeface="Times New Roman" panose="02020603050405020304" pitchFamily="18" charset="0"/>
                <a:cs typeface="Times New Roman" panose="02020603050405020304" pitchFamily="18" charset="0"/>
              </a:rPr>
              <a:t> </a:t>
            </a:r>
            <a:endParaRPr lang="es-EC" dirty="0">
              <a:latin typeface="Courier New" panose="02070309020205020404" pitchFamily="49" charset="0"/>
              <a:ea typeface="Times New Roman" panose="02020603050405020304" pitchFamily="18" charset="0"/>
              <a:cs typeface="Times New Roman" panose="02020603050405020304" pitchFamily="18" charset="0"/>
            </a:endParaRPr>
          </a:p>
          <a:p>
            <a:pPr algn="just"/>
            <a:r>
              <a:rPr lang="es-ES_tradnl" dirty="0">
                <a:solidFill>
                  <a:schemeClr val="tx2"/>
                </a:solidFill>
                <a:ea typeface="Times New Roman"/>
                <a:cs typeface="Times New Roman" panose="02020603050405020304" pitchFamily="18" charset="0"/>
              </a:rPr>
              <a:t>Considerando el índice (factor) de ajuste para la EERSSA de 0.742 aplicado de enero a diciembre 2021, el costo total por el pago de la energía en el MEM, fue de USD 20,956,832 con un costo medio de compra de 2.45 cUSD/kWh.</a:t>
            </a:r>
            <a:endParaRPr lang="es-EC" dirty="0">
              <a:solidFill>
                <a:schemeClr val="tx2"/>
              </a:solidFill>
              <a:ea typeface="Times New Roman"/>
              <a:cs typeface="Times New Roman" panose="02020603050405020304" pitchFamily="18" charset="0"/>
            </a:endParaRPr>
          </a:p>
          <a:p>
            <a:pPr algn="just"/>
            <a:endParaRPr lang="es-EC" dirty="0"/>
          </a:p>
          <a:p>
            <a:pPr algn="just"/>
            <a:endParaRPr lang="es-EC" dirty="0"/>
          </a:p>
        </p:txBody>
      </p:sp>
      <p:sp>
        <p:nvSpPr>
          <p:cNvPr id="3" name="Rectángulo 2"/>
          <p:cNvSpPr/>
          <p:nvPr/>
        </p:nvSpPr>
        <p:spPr>
          <a:xfrm>
            <a:off x="3000075" y="205231"/>
            <a:ext cx="6096000" cy="646331"/>
          </a:xfrm>
          <a:prstGeom prst="rect">
            <a:avLst/>
          </a:prstGeom>
        </p:spPr>
        <p:txBody>
          <a:bodyPr>
            <a:spAutoFit/>
          </a:bodyPr>
          <a:lstStyle/>
          <a:p>
            <a:pPr algn="ctr"/>
            <a:r>
              <a:rPr lang="es-ES_tradnl" b="1" dirty="0">
                <a:solidFill>
                  <a:schemeClr val="bg2">
                    <a:lumMod val="25000"/>
                  </a:schemeClr>
                </a:solidFill>
              </a:rPr>
              <a:t>TRANSACCIONES EN EL MERCADO ELÉCTRICO MAYORISTA </a:t>
            </a:r>
            <a:r>
              <a:rPr lang="es-ES_tradnl" b="1" dirty="0" smtClean="0">
                <a:solidFill>
                  <a:schemeClr val="bg2">
                    <a:lumMod val="25000"/>
                  </a:schemeClr>
                </a:solidFill>
              </a:rPr>
              <a:t>2021 </a:t>
            </a:r>
            <a:endParaRPr lang="es-EC" b="1" dirty="0">
              <a:solidFill>
                <a:schemeClr val="bg2">
                  <a:lumMod val="25000"/>
                </a:schemeClr>
              </a:solidFill>
            </a:endParaRPr>
          </a:p>
        </p:txBody>
      </p:sp>
      <p:pic>
        <p:nvPicPr>
          <p:cNvPr id="11" name="table"/>
          <p:cNvPicPr>
            <a:picLocks noChangeAspect="1"/>
          </p:cNvPicPr>
          <p:nvPr/>
        </p:nvPicPr>
        <p:blipFill>
          <a:blip r:embed="rId5"/>
          <a:stretch>
            <a:fillRect/>
          </a:stretch>
        </p:blipFill>
        <p:spPr>
          <a:xfrm>
            <a:off x="2015626" y="1349258"/>
            <a:ext cx="8650604" cy="3466582"/>
          </a:xfrm>
          <a:prstGeom prst="rect">
            <a:avLst/>
          </a:prstGeom>
        </p:spPr>
      </p:pic>
    </p:spTree>
    <p:extLst>
      <p:ext uri="{BB962C8B-B14F-4D97-AF65-F5344CB8AC3E}">
        <p14:creationId xmlns:p14="http://schemas.microsoft.com/office/powerpoint/2010/main" val="4094592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11281" y="0"/>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6" name="2 CuadroTexto"/>
          <p:cNvSpPr txBox="1"/>
          <p:nvPr/>
        </p:nvSpPr>
        <p:spPr>
          <a:xfrm>
            <a:off x="1396404" y="255338"/>
            <a:ext cx="9144000" cy="4770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500" b="1" dirty="0" smtClean="0">
                <a:solidFill>
                  <a:schemeClr val="bg2">
                    <a:lumMod val="25000"/>
                  </a:schemeClr>
                </a:solidFill>
              </a:rPr>
              <a:t>SATISFACCIÓN DEL CLIENTE</a:t>
            </a:r>
            <a:endParaRPr lang="es-EC" sz="2500" dirty="0">
              <a:solidFill>
                <a:schemeClr val="bg2">
                  <a:lumMod val="25000"/>
                </a:schemeClr>
              </a:solidFill>
            </a:endParaRPr>
          </a:p>
        </p:txBody>
      </p:sp>
      <p:pic>
        <p:nvPicPr>
          <p:cNvPr id="9" name="Imagen 8"/>
          <p:cNvPicPr>
            <a:picLocks noChangeAspect="1"/>
          </p:cNvPicPr>
          <p:nvPr/>
        </p:nvPicPr>
        <p:blipFill>
          <a:blip r:embed="rId5"/>
          <a:stretch>
            <a:fillRect/>
          </a:stretch>
        </p:blipFill>
        <p:spPr>
          <a:xfrm>
            <a:off x="139344" y="1077397"/>
            <a:ext cx="5249401" cy="3558697"/>
          </a:xfrm>
          <a:prstGeom prst="rect">
            <a:avLst/>
          </a:prstGeom>
        </p:spPr>
      </p:pic>
      <p:sp>
        <p:nvSpPr>
          <p:cNvPr id="10" name="Cuadro de texto 29"/>
          <p:cNvSpPr txBox="1">
            <a:spLocks noChangeArrowheads="1"/>
          </p:cNvSpPr>
          <p:nvPr/>
        </p:nvSpPr>
        <p:spPr bwMode="auto">
          <a:xfrm>
            <a:off x="5654843" y="1916558"/>
            <a:ext cx="5956916" cy="2808312"/>
          </a:xfrm>
          <a:prstGeom prst="rect">
            <a:avLst/>
          </a:prstGeom>
          <a:noFill/>
          <a:ln w="9525">
            <a:noFill/>
            <a:miter lim="800000"/>
            <a:headEnd/>
            <a:tailEnd/>
          </a:ln>
        </p:spPr>
        <p:txBody>
          <a:bodyPr rot="0" vert="horz" wrap="square" lIns="91440" tIns="45720" rIns="91440" bIns="45720" anchor="t" anchorCtr="0" upright="1">
            <a:noAutofit/>
          </a:bodyPr>
          <a:lstStyle/>
          <a:p>
            <a:pPr algn="just" fontAlgn="base">
              <a:spcBef>
                <a:spcPct val="0"/>
              </a:spcBef>
              <a:spcAft>
                <a:spcPct val="0"/>
              </a:spcAft>
            </a:pPr>
            <a:r>
              <a:rPr lang="es-EC" dirty="0" smtClean="0">
                <a:solidFill>
                  <a:schemeClr val="tx2"/>
                </a:solidFill>
                <a:ea typeface="Times New Roman" pitchFamily="18" charset="0"/>
                <a:cs typeface="Times New Roman" pitchFamily="18" charset="0"/>
              </a:rPr>
              <a:t>Con la finalidad de mejorar la atención a nuestros clientes y evitar la movilización de los mismos,  se ha  optimizado los procesos de atención respecto de la recepción de solicitudes de servicio. Actualmente los clientes pueden ser atendidos a través de OFICINAS GENÉRICAS con lo cual se puede presentar el requerimiento en cualquiera de las oficinas de servicio al cliente. </a:t>
            </a:r>
          </a:p>
          <a:p>
            <a:pPr algn="just" fontAlgn="base">
              <a:spcBef>
                <a:spcPct val="0"/>
              </a:spcBef>
              <a:spcAft>
                <a:spcPct val="0"/>
              </a:spcAft>
            </a:pPr>
            <a:endParaRPr lang="es-ES" dirty="0">
              <a:solidFill>
                <a:schemeClr val="tx2"/>
              </a:solidFill>
            </a:endParaRPr>
          </a:p>
        </p:txBody>
      </p:sp>
      <p:sp>
        <p:nvSpPr>
          <p:cNvPr id="3" name="Rectángulo 2"/>
          <p:cNvSpPr/>
          <p:nvPr/>
        </p:nvSpPr>
        <p:spPr>
          <a:xfrm>
            <a:off x="359104" y="5040317"/>
            <a:ext cx="11041047" cy="646331"/>
          </a:xfrm>
          <a:prstGeom prst="rect">
            <a:avLst/>
          </a:prstGeom>
        </p:spPr>
        <p:txBody>
          <a:bodyPr wrap="square">
            <a:spAutoFit/>
          </a:bodyPr>
          <a:lstStyle/>
          <a:p>
            <a:pPr algn="just" eaLnBrk="0" fontAlgn="base" hangingPunct="0">
              <a:spcBef>
                <a:spcPct val="0"/>
              </a:spcBef>
              <a:spcAft>
                <a:spcPct val="0"/>
              </a:spcAft>
            </a:pPr>
            <a:r>
              <a:rPr lang="es-EC" b="1" dirty="0">
                <a:solidFill>
                  <a:schemeClr val="tx2"/>
                </a:solidFill>
                <a:ea typeface="Calibri" pitchFamily="34" charset="0"/>
                <a:cs typeface="Times New Roman" pitchFamily="18" charset="0"/>
              </a:rPr>
              <a:t>Ampliación del horario de atención</a:t>
            </a:r>
            <a:endParaRPr lang="es-ES" dirty="0">
              <a:solidFill>
                <a:schemeClr val="tx2"/>
              </a:solidFill>
            </a:endParaRPr>
          </a:p>
          <a:p>
            <a:pPr algn="just" eaLnBrk="0" fontAlgn="base" hangingPunct="0">
              <a:spcBef>
                <a:spcPct val="0"/>
              </a:spcBef>
              <a:spcAft>
                <a:spcPct val="0"/>
              </a:spcAft>
            </a:pPr>
            <a:r>
              <a:rPr lang="es-EC" dirty="0">
                <a:solidFill>
                  <a:schemeClr val="tx2"/>
                </a:solidFill>
                <a:ea typeface="Times New Roman" pitchFamily="18" charset="0"/>
                <a:cs typeface="Times New Roman" pitchFamily="18" charset="0"/>
              </a:rPr>
              <a:t>En el edificio matriz el horario de atención a nuestros clientes es de 7H00 a 18H00 en forma ininterrumpida.</a:t>
            </a:r>
            <a:endParaRPr lang="es-EC" dirty="0">
              <a:solidFill>
                <a:schemeClr val="tx2"/>
              </a:solidFill>
            </a:endParaRPr>
          </a:p>
        </p:txBody>
      </p:sp>
    </p:spTree>
    <p:extLst>
      <p:ext uri="{BB962C8B-B14F-4D97-AF65-F5344CB8AC3E}">
        <p14:creationId xmlns:p14="http://schemas.microsoft.com/office/powerpoint/2010/main" val="367205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11281" y="0"/>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6" name="2 CuadroTexto"/>
          <p:cNvSpPr txBox="1"/>
          <p:nvPr/>
        </p:nvSpPr>
        <p:spPr>
          <a:xfrm>
            <a:off x="1500326" y="163557"/>
            <a:ext cx="9144000" cy="4770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500" b="1" dirty="0" smtClean="0">
                <a:solidFill>
                  <a:schemeClr val="bg2">
                    <a:lumMod val="25000"/>
                  </a:schemeClr>
                </a:solidFill>
              </a:rPr>
              <a:t>SATISFACCIÓN DEL CLIENTE</a:t>
            </a:r>
            <a:endParaRPr lang="es-EC" sz="2500" dirty="0">
              <a:solidFill>
                <a:schemeClr val="bg2">
                  <a:lumMod val="25000"/>
                </a:schemeClr>
              </a:solidFill>
            </a:endParaRPr>
          </a:p>
        </p:txBody>
      </p:sp>
      <p:sp>
        <p:nvSpPr>
          <p:cNvPr id="9" name="7 CuadroTexto"/>
          <p:cNvSpPr txBox="1"/>
          <p:nvPr/>
        </p:nvSpPr>
        <p:spPr>
          <a:xfrm>
            <a:off x="2111886" y="752682"/>
            <a:ext cx="8075240" cy="495108"/>
          </a:xfrm>
          <a:prstGeom prst="rect">
            <a:avLst/>
          </a:prstGeom>
          <a:noFill/>
        </p:spPr>
        <p:style>
          <a:lnRef idx="2">
            <a:schemeClr val="accent1"/>
          </a:lnRef>
          <a:fillRef idx="1">
            <a:schemeClr val="lt1"/>
          </a:fillRef>
          <a:effectRef idx="0">
            <a:schemeClr val="accent1"/>
          </a:effectRef>
          <a:fontRef idx="minor">
            <a:schemeClr val="dk1"/>
          </a:fontRef>
        </p:style>
        <p:txBody>
          <a:bodyPr wrap="square" lIns="108000" tIns="108000" rIns="108000" bIns="108000" rtlCol="0">
            <a:spAutoFit/>
          </a:bodyPr>
          <a:lstStyle/>
          <a:p>
            <a:pPr algn="ctr">
              <a:spcAft>
                <a:spcPts val="0"/>
              </a:spcAft>
            </a:pPr>
            <a:r>
              <a:rPr lang="es-EC" b="1" dirty="0" smtClean="0">
                <a:solidFill>
                  <a:schemeClr val="tx2"/>
                </a:solidFill>
                <a:ea typeface="Times New Roman"/>
                <a:cs typeface="Times New Roman" panose="02020603050405020304" pitchFamily="18" charset="0"/>
              </a:rPr>
              <a:t>INSTALACIONES DE NUEVOS SERVICIOS Y RESTITUCIÓN DE MEDIDORES</a:t>
            </a:r>
            <a:endParaRPr lang="es-EC" b="1" dirty="0">
              <a:solidFill>
                <a:schemeClr val="tx2"/>
              </a:solidFill>
              <a:ea typeface="Times New Roman"/>
              <a:cs typeface="Times New Roman" panose="02020603050405020304" pitchFamily="18" charset="0"/>
            </a:endParaRPr>
          </a:p>
        </p:txBody>
      </p:sp>
      <p:sp>
        <p:nvSpPr>
          <p:cNvPr id="10" name="Rectángulo 9"/>
          <p:cNvSpPr/>
          <p:nvPr/>
        </p:nvSpPr>
        <p:spPr>
          <a:xfrm>
            <a:off x="326548" y="1525759"/>
            <a:ext cx="11613917" cy="707886"/>
          </a:xfrm>
          <a:prstGeom prst="rect">
            <a:avLst/>
          </a:prstGeom>
        </p:spPr>
        <p:txBody>
          <a:bodyPr wrap="square">
            <a:spAutoFit/>
          </a:bodyPr>
          <a:lstStyle/>
          <a:p>
            <a:pPr algn="just">
              <a:spcAft>
                <a:spcPts val="0"/>
              </a:spcAft>
            </a:pPr>
            <a:r>
              <a:rPr lang="es-EC" sz="2000" dirty="0">
                <a:solidFill>
                  <a:schemeClr val="tx2"/>
                </a:solidFill>
                <a:ea typeface="Times New Roman" pitchFamily="18" charset="0"/>
                <a:cs typeface="Times New Roman" pitchFamily="18" charset="0"/>
              </a:rPr>
              <a:t>En el año </a:t>
            </a:r>
            <a:r>
              <a:rPr lang="es-EC" sz="2000" dirty="0" smtClean="0">
                <a:solidFill>
                  <a:schemeClr val="tx2"/>
                </a:solidFill>
                <a:ea typeface="Times New Roman" pitchFamily="18" charset="0"/>
                <a:cs typeface="Times New Roman" pitchFamily="18" charset="0"/>
              </a:rPr>
              <a:t>2021 </a:t>
            </a:r>
            <a:r>
              <a:rPr lang="es-EC" sz="2000" dirty="0">
                <a:solidFill>
                  <a:schemeClr val="tx2"/>
                </a:solidFill>
                <a:ea typeface="Times New Roman" pitchFamily="18" charset="0"/>
                <a:cs typeface="Times New Roman" pitchFamily="18" charset="0"/>
              </a:rPr>
              <a:t>se ha ejecutado proyectos de inversión en atención de nuevos servicios en el área de servicio  atendiendo a: </a:t>
            </a:r>
          </a:p>
        </p:txBody>
      </p:sp>
      <p:pic>
        <p:nvPicPr>
          <p:cNvPr id="4" name="Imagen 3"/>
          <p:cNvPicPr>
            <a:picLocks noChangeAspect="1"/>
          </p:cNvPicPr>
          <p:nvPr/>
        </p:nvPicPr>
        <p:blipFill>
          <a:blip r:embed="rId5"/>
          <a:stretch>
            <a:fillRect/>
          </a:stretch>
        </p:blipFill>
        <p:spPr>
          <a:xfrm>
            <a:off x="477127" y="2673777"/>
            <a:ext cx="11249026" cy="2488200"/>
          </a:xfrm>
          <a:prstGeom prst="rect">
            <a:avLst/>
          </a:prstGeom>
        </p:spPr>
      </p:pic>
    </p:spTree>
    <p:extLst>
      <p:ext uri="{BB962C8B-B14F-4D97-AF65-F5344CB8AC3E}">
        <p14:creationId xmlns:p14="http://schemas.microsoft.com/office/powerpoint/2010/main" val="1896837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11281" y="0"/>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3" name="Rectángulo 2"/>
          <p:cNvSpPr/>
          <p:nvPr/>
        </p:nvSpPr>
        <p:spPr>
          <a:xfrm>
            <a:off x="4850673" y="1740828"/>
            <a:ext cx="7080069" cy="3693319"/>
          </a:xfrm>
          <a:prstGeom prst="rect">
            <a:avLst/>
          </a:prstGeom>
        </p:spPr>
        <p:txBody>
          <a:bodyPr wrap="square">
            <a:spAutoFit/>
          </a:bodyPr>
          <a:lstStyle/>
          <a:p>
            <a:pPr marL="285750" indent="-285750" algn="just">
              <a:buFont typeface="Arial" panose="020B0604020202020204" pitchFamily="34" charset="0"/>
              <a:buChar char="•"/>
            </a:pPr>
            <a:r>
              <a:rPr lang="es-ES" dirty="0">
                <a:solidFill>
                  <a:srgbClr val="000000"/>
                </a:solidFill>
              </a:rPr>
              <a:t>Mantenimiento de franjas de servidumbre en líneas de subtransmisión, Red Aérea y Subterránea, Desbroce y limpieza de áreas verdes y Vegetalización en Centrales de Generación y Subestaciones del Sistema. </a:t>
            </a:r>
            <a:r>
              <a:rPr lang="es-ES" dirty="0" smtClean="0">
                <a:solidFill>
                  <a:srgbClr val="000000"/>
                </a:solidFill>
              </a:rPr>
              <a:t>Se ejecuto: </a:t>
            </a:r>
            <a:r>
              <a:rPr lang="es-ES" dirty="0">
                <a:solidFill>
                  <a:srgbClr val="000000"/>
                </a:solidFill>
              </a:rPr>
              <a:t>227 km intervenidos en Zamora y cantón Gualaquiza, y 748 km intervenidos en la provincia de Loja. </a:t>
            </a:r>
            <a:endParaRPr lang="es-ES" dirty="0" smtClean="0">
              <a:solidFill>
                <a:srgbClr val="000000"/>
              </a:solidFill>
            </a:endParaRPr>
          </a:p>
          <a:p>
            <a:pPr marL="285750" indent="-285750" algn="just">
              <a:buFont typeface="Arial" panose="020B0604020202020204" pitchFamily="34" charset="0"/>
              <a:buChar char="•"/>
            </a:pPr>
            <a:endParaRPr lang="es-ES" dirty="0" smtClean="0">
              <a:solidFill>
                <a:srgbClr val="000000"/>
              </a:solidFill>
            </a:endParaRPr>
          </a:p>
          <a:p>
            <a:pPr marL="285750" indent="-285750" algn="just">
              <a:buFont typeface="Arial" panose="020B0604020202020204" pitchFamily="34" charset="0"/>
              <a:buChar char="•"/>
            </a:pPr>
            <a:r>
              <a:rPr lang="es-ES" dirty="0"/>
              <a:t>La GEGEA realiza coordinación permanente con GADs municipales y parroquiales para intervenciones en centros urbano-marginales para corte de vegetación con incidencia en redes eléctricas. </a:t>
            </a:r>
            <a:endParaRPr lang="es-ES" dirty="0" smtClean="0"/>
          </a:p>
          <a:p>
            <a:pPr marL="285750" indent="-285750" algn="just">
              <a:buFont typeface="Arial" panose="020B0604020202020204" pitchFamily="34" charset="0"/>
              <a:buChar char="•"/>
            </a:pPr>
            <a:endParaRPr lang="es-ES" dirty="0" smtClean="0"/>
          </a:p>
          <a:p>
            <a:pPr marL="285750" indent="-285750" algn="just">
              <a:buFont typeface="Arial" panose="020B0604020202020204" pitchFamily="34" charset="0"/>
              <a:buChar char="•"/>
            </a:pPr>
            <a:r>
              <a:rPr lang="es-ES" dirty="0"/>
              <a:t>Se realizaron Actividades de colaboración y apoyo </a:t>
            </a:r>
            <a:r>
              <a:rPr lang="es-ES" dirty="0" err="1"/>
              <a:t>intra</a:t>
            </a:r>
            <a:r>
              <a:rPr lang="es-ES" dirty="0"/>
              <a:t> e interinstitucional para limpieza y desbroce de vegetación que pueda afectar a redes eléctricas. </a:t>
            </a:r>
            <a:endParaRPr lang="es-EC" dirty="0"/>
          </a:p>
        </p:txBody>
      </p:sp>
      <p:sp>
        <p:nvSpPr>
          <p:cNvPr id="9" name="4 CuadroTexto"/>
          <p:cNvSpPr txBox="1"/>
          <p:nvPr/>
        </p:nvSpPr>
        <p:spPr>
          <a:xfrm>
            <a:off x="1151209" y="33051"/>
            <a:ext cx="9144000" cy="4770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500" b="1" dirty="0" smtClean="0">
                <a:solidFill>
                  <a:schemeClr val="bg2">
                    <a:lumMod val="25000"/>
                  </a:schemeClr>
                </a:solidFill>
              </a:rPr>
              <a:t>RESPONSABILIDAD AMBIENTAL</a:t>
            </a:r>
            <a:endParaRPr lang="es-EC" sz="2500" dirty="0">
              <a:solidFill>
                <a:schemeClr val="bg2">
                  <a:lumMod val="25000"/>
                </a:schemeClr>
              </a:solidFill>
            </a:endParaRPr>
          </a:p>
        </p:txBody>
      </p:sp>
      <p:sp>
        <p:nvSpPr>
          <p:cNvPr id="10" name="7 CuadroTexto"/>
          <p:cNvSpPr txBox="1"/>
          <p:nvPr/>
        </p:nvSpPr>
        <p:spPr>
          <a:xfrm>
            <a:off x="2483826" y="568090"/>
            <a:ext cx="7128792" cy="495108"/>
          </a:xfrm>
          <a:prstGeom prst="rect">
            <a:avLst/>
          </a:prstGeom>
          <a:noFill/>
        </p:spPr>
        <p:style>
          <a:lnRef idx="2">
            <a:schemeClr val="accent1"/>
          </a:lnRef>
          <a:fillRef idx="1">
            <a:schemeClr val="lt1"/>
          </a:fillRef>
          <a:effectRef idx="0">
            <a:schemeClr val="accent1"/>
          </a:effectRef>
          <a:fontRef idx="minor">
            <a:schemeClr val="dk1"/>
          </a:fontRef>
        </p:style>
        <p:txBody>
          <a:bodyPr wrap="square" lIns="108000" tIns="108000" rIns="108000" bIns="108000" rtlCol="0">
            <a:spAutoFit/>
          </a:bodyPr>
          <a:lstStyle/>
          <a:p>
            <a:pPr algn="ctr">
              <a:spcAft>
                <a:spcPts val="0"/>
              </a:spcAft>
            </a:pPr>
            <a:r>
              <a:rPr lang="es-EC" b="1" dirty="0" smtClean="0">
                <a:solidFill>
                  <a:schemeClr val="tx2"/>
                </a:solidFill>
                <a:ea typeface="Times New Roman"/>
                <a:cs typeface="Times New Roman" panose="02020603050405020304" pitchFamily="18" charset="0"/>
              </a:rPr>
              <a:t>Desbroce de Vegetación en Líneas y Redes, Podas Emergentes</a:t>
            </a:r>
            <a:endParaRPr lang="es-EC" b="1" dirty="0">
              <a:solidFill>
                <a:schemeClr val="tx2"/>
              </a:solidFill>
              <a:ea typeface="Times New Roman"/>
              <a:cs typeface="Times New Roman" panose="02020603050405020304" pitchFamily="18" charset="0"/>
            </a:endParaRPr>
          </a:p>
        </p:txBody>
      </p:sp>
      <p:pic>
        <p:nvPicPr>
          <p:cNvPr id="11" name="Imagen 10" descr="D:\RESPALDOS\Resp_D_B\DIEGO_2019\RENEDICIÓN DE CUENTAS 2018\Información del Ministerio\GEGEA\IMG-20181222-WA00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899" y="1471974"/>
            <a:ext cx="3739101" cy="4571775"/>
          </a:xfrm>
          <a:prstGeom prst="rect">
            <a:avLst/>
          </a:prstGeom>
          <a:noFill/>
          <a:ln w="19050">
            <a:solidFill>
              <a:schemeClr val="tx1"/>
            </a:solidFill>
          </a:ln>
        </p:spPr>
      </p:pic>
    </p:spTree>
    <p:extLst>
      <p:ext uri="{BB962C8B-B14F-4D97-AF65-F5344CB8AC3E}">
        <p14:creationId xmlns:p14="http://schemas.microsoft.com/office/powerpoint/2010/main" val="50206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3982" y="6346"/>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3" name="Rectángulo 2"/>
          <p:cNvSpPr/>
          <p:nvPr/>
        </p:nvSpPr>
        <p:spPr>
          <a:xfrm>
            <a:off x="187882" y="884991"/>
            <a:ext cx="11827516" cy="5039841"/>
          </a:xfrm>
          <a:prstGeom prst="rect">
            <a:avLst/>
          </a:prstGeom>
        </p:spPr>
        <p:txBody>
          <a:bodyPr wrap="square">
            <a:spAutoFit/>
          </a:bodyPr>
          <a:lstStyle/>
          <a:p>
            <a:pPr>
              <a:spcAft>
                <a:spcPts val="0"/>
              </a:spcAft>
            </a:pPr>
            <a:r>
              <a:rPr lang="es-EC" dirty="0">
                <a:solidFill>
                  <a:srgbClr val="000000"/>
                </a:solidFill>
                <a:latin typeface="Arial" panose="020B0604020202020204" pitchFamily="34" charset="0"/>
                <a:ea typeface="Calibri" panose="020F0502020204030204" pitchFamily="34" charset="0"/>
              </a:rPr>
              <a:t> </a:t>
            </a:r>
            <a:endParaRPr lang="es-EC" dirty="0" smtClean="0">
              <a:solidFill>
                <a:srgbClr val="000000"/>
              </a:solidFill>
              <a:latin typeface="Arial" panose="020B0604020202020204" pitchFamily="34" charset="0"/>
              <a:ea typeface="Calibri" panose="020F0502020204030204" pitchFamily="34" charset="0"/>
            </a:endParaRPr>
          </a:p>
          <a:p>
            <a:pPr>
              <a:spcAft>
                <a:spcPts val="0"/>
              </a:spcAft>
            </a:pPr>
            <a:endParaRPr lang="es-EC" sz="2000" dirty="0">
              <a:solidFill>
                <a:srgbClr val="000000"/>
              </a:solidFill>
              <a:latin typeface="Arial" panose="020B0604020202020204" pitchFamily="34" charset="0"/>
              <a:ea typeface="Calibri" panose="020F0502020204030204" pitchFamily="34" charset="0"/>
            </a:endParaRPr>
          </a:p>
          <a:p>
            <a:pPr algn="just">
              <a:spcAft>
                <a:spcPts val="0"/>
              </a:spcAft>
            </a:pPr>
            <a:r>
              <a:rPr lang="es-EC" dirty="0">
                <a:solidFill>
                  <a:srgbClr val="000000"/>
                </a:solidFill>
                <a:ea typeface="Calibri" panose="020F0502020204030204" pitchFamily="34" charset="0"/>
              </a:rPr>
              <a:t>La EERSSA ha implementado y mantiene en constante actualización planes, protocolos e instructivos ante la emergencia sanitaria frente al Covid-19; documentos tales como: </a:t>
            </a:r>
          </a:p>
          <a:p>
            <a:pPr algn="just">
              <a:spcAft>
                <a:spcPts val="0"/>
              </a:spcAft>
            </a:pPr>
            <a:r>
              <a:rPr lang="es-EC" dirty="0">
                <a:solidFill>
                  <a:srgbClr val="000000"/>
                </a:solidFill>
                <a:ea typeface="Calibri" panose="020F0502020204030204" pitchFamily="34" charset="0"/>
              </a:rPr>
              <a:t> </a:t>
            </a:r>
          </a:p>
          <a:p>
            <a:pPr marL="342900" lvl="0" indent="-342900" algn="just">
              <a:spcAft>
                <a:spcPts val="335"/>
              </a:spcAft>
              <a:buFont typeface="Symbol" panose="05050102010706020507" pitchFamily="18" charset="2"/>
              <a:buChar char=""/>
            </a:pPr>
            <a:r>
              <a:rPr lang="es-EC" dirty="0">
                <a:solidFill>
                  <a:srgbClr val="000000"/>
                </a:solidFill>
                <a:ea typeface="Calibri" panose="020F0502020204030204" pitchFamily="34" charset="0"/>
              </a:rPr>
              <a:t>Plan de Emergencia Sanitaria Coronavirus en la Empresa Eléctrica Regional del Sur S.A. </a:t>
            </a:r>
          </a:p>
          <a:p>
            <a:pPr marL="342900" lvl="0" indent="-342900" algn="just">
              <a:spcAft>
                <a:spcPts val="335"/>
              </a:spcAft>
              <a:buFont typeface="Symbol" panose="05050102010706020507" pitchFamily="18" charset="2"/>
              <a:buChar char=""/>
            </a:pPr>
            <a:r>
              <a:rPr lang="es-EC" dirty="0">
                <a:solidFill>
                  <a:srgbClr val="000000"/>
                </a:solidFill>
                <a:ea typeface="Calibri" panose="020F0502020204030204" pitchFamily="34" charset="0"/>
              </a:rPr>
              <a:t>Plan de Contingencia para Emergencia Sanitaria Coronavirus en la Empresa Eléctrica Regional del Sur S.A. </a:t>
            </a:r>
          </a:p>
          <a:p>
            <a:pPr marL="342900" lvl="0" indent="-342900" algn="just">
              <a:spcAft>
                <a:spcPts val="335"/>
              </a:spcAft>
              <a:buFont typeface="Symbol" panose="05050102010706020507" pitchFamily="18" charset="2"/>
              <a:buChar char=""/>
            </a:pPr>
            <a:r>
              <a:rPr lang="es-EC" dirty="0">
                <a:solidFill>
                  <a:srgbClr val="000000"/>
                </a:solidFill>
                <a:ea typeface="Calibri" panose="020F0502020204030204" pitchFamily="34" charset="0"/>
              </a:rPr>
              <a:t>Protocolo de Salud Ocupacional Y Prevención de Riesgos Laborales para Trabajadores y Servidores Públicos que Utilizan Teletrabajo Frente al Coronavirus (Covid-19). </a:t>
            </a:r>
          </a:p>
          <a:p>
            <a:pPr marL="342900" lvl="0" indent="-342900" algn="just">
              <a:spcAft>
                <a:spcPts val="0"/>
              </a:spcAft>
              <a:buFont typeface="Symbol" panose="05050102010706020507" pitchFamily="18" charset="2"/>
              <a:buChar char=""/>
            </a:pPr>
            <a:r>
              <a:rPr lang="es-EC" dirty="0">
                <a:solidFill>
                  <a:srgbClr val="000000"/>
                </a:solidFill>
                <a:ea typeface="Calibri" panose="020F0502020204030204" pitchFamily="34" charset="0"/>
              </a:rPr>
              <a:t>Instructivo de Sanitización y Fumigación </a:t>
            </a:r>
          </a:p>
          <a:p>
            <a:pPr marL="342900" lvl="0" indent="-342900" algn="just">
              <a:spcAft>
                <a:spcPts val="350"/>
              </a:spcAft>
              <a:buFont typeface="Symbol" panose="05050102010706020507" pitchFamily="18" charset="2"/>
              <a:buChar char=""/>
            </a:pPr>
            <a:r>
              <a:rPr lang="es-EC" dirty="0">
                <a:solidFill>
                  <a:srgbClr val="000000"/>
                </a:solidFill>
                <a:ea typeface="Calibri" panose="020F0502020204030204" pitchFamily="34" charset="0"/>
              </a:rPr>
              <a:t>Protocolo para Contratistas, Subcontratistas, Consorcios, Proveedores y Visitantes en el Marco de la Emergencia Sanitaria Del Covid-19 </a:t>
            </a:r>
          </a:p>
          <a:p>
            <a:pPr marL="342900" lvl="0" indent="-342900" algn="just">
              <a:spcAft>
                <a:spcPts val="350"/>
              </a:spcAft>
              <a:buFont typeface="Symbol" panose="05050102010706020507" pitchFamily="18" charset="2"/>
              <a:buChar char=""/>
            </a:pPr>
            <a:r>
              <a:rPr lang="es-EC" dirty="0">
                <a:solidFill>
                  <a:srgbClr val="000000"/>
                </a:solidFill>
                <a:ea typeface="Calibri" panose="020F0502020204030204" pitchFamily="34" charset="0"/>
              </a:rPr>
              <a:t>Protocolo de Retorno Laboral Progresivo de la EERSSA Frente al Covid-19. </a:t>
            </a:r>
          </a:p>
          <a:p>
            <a:pPr marL="342900" lvl="0" indent="-342900" algn="just">
              <a:spcAft>
                <a:spcPts val="350"/>
              </a:spcAft>
              <a:buFont typeface="Symbol" panose="05050102010706020507" pitchFamily="18" charset="2"/>
              <a:buChar char=""/>
            </a:pPr>
            <a:r>
              <a:rPr lang="es-EC" dirty="0">
                <a:solidFill>
                  <a:srgbClr val="000000"/>
                </a:solidFill>
                <a:ea typeface="Calibri" panose="020F0502020204030204" pitchFamily="34" charset="0"/>
              </a:rPr>
              <a:t>Protocolo para la Entrega Recepción de Transformadores para su revisión en el Laboratorio de Transformadores en el Marco de la Emergencia Sanitaria del Covid-19. </a:t>
            </a:r>
          </a:p>
          <a:p>
            <a:pPr marL="342900" lvl="0" indent="-342900" algn="just">
              <a:spcAft>
                <a:spcPts val="0"/>
              </a:spcAft>
              <a:buFont typeface="Symbol" panose="05050102010706020507" pitchFamily="18" charset="2"/>
              <a:buChar char=""/>
            </a:pPr>
            <a:r>
              <a:rPr lang="es-EC" dirty="0">
                <a:solidFill>
                  <a:srgbClr val="000000"/>
                </a:solidFill>
                <a:ea typeface="Calibri" panose="020F0502020204030204" pitchFamily="34" charset="0"/>
              </a:rPr>
              <a:t>Instructivo de Manejo de Desechos Biopeligrosos Frente al Covid-19 </a:t>
            </a:r>
          </a:p>
          <a:p>
            <a:pPr algn="just">
              <a:spcAft>
                <a:spcPts val="0"/>
              </a:spcAft>
            </a:pPr>
            <a:r>
              <a:rPr lang="es-EC" sz="1400" b="1" dirty="0">
                <a:solidFill>
                  <a:srgbClr val="000000"/>
                </a:solidFill>
                <a:highlight>
                  <a:srgbClr val="FFFF00"/>
                </a:highlight>
                <a:ea typeface="Times New Roman" panose="02020603050405020304" pitchFamily="18" charset="0"/>
                <a:cs typeface="Calibri" panose="020F0502020204030204" pitchFamily="34" charset="0"/>
              </a:rPr>
              <a:t> </a:t>
            </a:r>
            <a:endParaRPr lang="es-EC" dirty="0">
              <a:effectLst/>
            </a:endParaRPr>
          </a:p>
        </p:txBody>
      </p:sp>
      <p:sp>
        <p:nvSpPr>
          <p:cNvPr id="10" name="7 CuadroTexto"/>
          <p:cNvSpPr txBox="1"/>
          <p:nvPr/>
        </p:nvSpPr>
        <p:spPr>
          <a:xfrm>
            <a:off x="2315232" y="320536"/>
            <a:ext cx="7128792" cy="495108"/>
          </a:xfrm>
          <a:prstGeom prst="rect">
            <a:avLst/>
          </a:prstGeom>
          <a:noFill/>
        </p:spPr>
        <p:style>
          <a:lnRef idx="2">
            <a:schemeClr val="accent1"/>
          </a:lnRef>
          <a:fillRef idx="1">
            <a:schemeClr val="lt1"/>
          </a:fillRef>
          <a:effectRef idx="0">
            <a:schemeClr val="accent1"/>
          </a:effectRef>
          <a:fontRef idx="minor">
            <a:schemeClr val="dk1"/>
          </a:fontRef>
        </p:style>
        <p:txBody>
          <a:bodyPr wrap="square" lIns="108000" tIns="108000" rIns="108000" bIns="108000" rtlCol="0">
            <a:spAutoFit/>
          </a:bodyPr>
          <a:lstStyle/>
          <a:p>
            <a:pPr algn="ctr">
              <a:spcAft>
                <a:spcPts val="0"/>
              </a:spcAft>
            </a:pPr>
            <a:r>
              <a:rPr lang="es-EC" b="1" dirty="0" smtClean="0">
                <a:solidFill>
                  <a:schemeClr val="tx2"/>
                </a:solidFill>
                <a:ea typeface="Times New Roman"/>
                <a:cs typeface="Times New Roman" panose="02020603050405020304" pitchFamily="18" charset="0"/>
              </a:rPr>
              <a:t>Desbroce de Vegetación en Líneas y Redes, Podas Emergentes</a:t>
            </a:r>
            <a:endParaRPr lang="es-EC" b="1" dirty="0">
              <a:solidFill>
                <a:schemeClr val="tx2"/>
              </a:solidFill>
              <a:ea typeface="Times New Roman"/>
              <a:cs typeface="Times New Roman" panose="02020603050405020304" pitchFamily="18" charset="0"/>
            </a:endParaRPr>
          </a:p>
        </p:txBody>
      </p:sp>
    </p:spTree>
    <p:extLst>
      <p:ext uri="{BB962C8B-B14F-4D97-AF65-F5344CB8AC3E}">
        <p14:creationId xmlns:p14="http://schemas.microsoft.com/office/powerpoint/2010/main" val="402725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6824312" y="0"/>
            <a:ext cx="5496025" cy="6850821"/>
          </a:xfrm>
          <a:prstGeom prst="rect">
            <a:avLst/>
          </a:prstGeom>
          <a:solidFill>
            <a:srgbClr val="19306D"/>
          </a:solidFill>
        </p:spPr>
        <p:txBody>
          <a:bodyPr wrap="square" rtlCol="0">
            <a:spAutoFit/>
          </a:bodyPr>
          <a:lstStyle/>
          <a:p>
            <a:endParaRPr lang="es-EC" dirty="0"/>
          </a:p>
        </p:txBody>
      </p:sp>
      <p:pic>
        <p:nvPicPr>
          <p:cNvPr id="3" name="Imagen 2">
            <a:extLst>
              <a:ext uri="{FF2B5EF4-FFF2-40B4-BE49-F238E27FC236}">
                <a16:creationId xmlns:a16="http://schemas.microsoft.com/office/drawing/2014/main" xmlns="" id="{D3BE0EAC-B42B-B741-A236-A6B51625A489}"/>
              </a:ext>
            </a:extLst>
          </p:cNvPr>
          <p:cNvPicPr>
            <a:picLocks noChangeAspect="1"/>
          </p:cNvPicPr>
          <p:nvPr/>
        </p:nvPicPr>
        <p:blipFill>
          <a:blip r:embed="rId3"/>
          <a:stretch>
            <a:fillRect/>
          </a:stretch>
        </p:blipFill>
        <p:spPr>
          <a:xfrm>
            <a:off x="6853187" y="-7179"/>
            <a:ext cx="5445760" cy="6858000"/>
          </a:xfrm>
          <a:prstGeom prst="rect">
            <a:avLst/>
          </a:prstGeom>
        </p:spPr>
      </p:pic>
      <p:sp>
        <p:nvSpPr>
          <p:cNvPr id="10" name="CuadroTexto 9">
            <a:extLst>
              <a:ext uri="{FF2B5EF4-FFF2-40B4-BE49-F238E27FC236}">
                <a16:creationId xmlns:a16="http://schemas.microsoft.com/office/drawing/2014/main" xmlns="" id="{D92C3E9D-1E1D-0A4F-8CD7-7250CA09E1BD}"/>
              </a:ext>
            </a:extLst>
          </p:cNvPr>
          <p:cNvSpPr txBox="1"/>
          <p:nvPr/>
        </p:nvSpPr>
        <p:spPr>
          <a:xfrm>
            <a:off x="496375" y="62260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294" y="6042308"/>
            <a:ext cx="1890531" cy="644457"/>
          </a:xfrm>
          <a:prstGeom prst="rect">
            <a:avLst/>
          </a:prstGeom>
        </p:spPr>
      </p:pic>
      <p:sp>
        <p:nvSpPr>
          <p:cNvPr id="11" name="3 CuadroTexto"/>
          <p:cNvSpPr txBox="1"/>
          <p:nvPr/>
        </p:nvSpPr>
        <p:spPr>
          <a:xfrm>
            <a:off x="252548" y="105192"/>
            <a:ext cx="6333277" cy="477054"/>
          </a:xfrm>
          <a:prstGeom prst="rect">
            <a:avLst/>
          </a:prstGeom>
          <a:solidFill>
            <a:schemeClr val="accent1">
              <a:lumMod val="60000"/>
              <a:lumOff val="4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500" b="1" dirty="0" smtClean="0">
                <a:solidFill>
                  <a:schemeClr val="tx1"/>
                </a:solidFill>
              </a:rPr>
              <a:t>DATOS GENERALES</a:t>
            </a:r>
            <a:endParaRPr lang="es-EC" sz="2500" dirty="0">
              <a:solidFill>
                <a:schemeClr val="tx1"/>
              </a:solidFill>
            </a:endParaRPr>
          </a:p>
        </p:txBody>
      </p:sp>
      <p:sp>
        <p:nvSpPr>
          <p:cNvPr id="12" name="Rectángulo 11"/>
          <p:cNvSpPr/>
          <p:nvPr/>
        </p:nvSpPr>
        <p:spPr>
          <a:xfrm>
            <a:off x="29878" y="680605"/>
            <a:ext cx="2389116" cy="369332"/>
          </a:xfrm>
          <a:prstGeom prst="rect">
            <a:avLst/>
          </a:prstGeom>
        </p:spPr>
        <p:txBody>
          <a:bodyPr wrap="none">
            <a:spAutoFit/>
          </a:bodyPr>
          <a:lstStyle/>
          <a:p>
            <a:r>
              <a:rPr lang="es-EC" b="1" dirty="0" smtClean="0"/>
              <a:t>NÚMERO DE CLIENTES</a:t>
            </a:r>
            <a:r>
              <a:rPr lang="es-EC" dirty="0" smtClean="0"/>
              <a:t>:</a:t>
            </a:r>
            <a:endParaRPr lang="es-EC" dirty="0"/>
          </a:p>
        </p:txBody>
      </p:sp>
      <p:graphicFrame>
        <p:nvGraphicFramePr>
          <p:cNvPr id="13" name="Tabla 12"/>
          <p:cNvGraphicFramePr>
            <a:graphicFrameLocks noGrp="1"/>
          </p:cNvGraphicFramePr>
          <p:nvPr>
            <p:extLst>
              <p:ext uri="{D42A27DB-BD31-4B8C-83A1-F6EECF244321}">
                <p14:modId xmlns:p14="http://schemas.microsoft.com/office/powerpoint/2010/main" val="3879379674"/>
              </p:ext>
            </p:extLst>
          </p:nvPr>
        </p:nvGraphicFramePr>
        <p:xfrm>
          <a:off x="1042922" y="1233667"/>
          <a:ext cx="4752528" cy="1541740"/>
        </p:xfrm>
        <a:graphic>
          <a:graphicData uri="http://schemas.openxmlformats.org/drawingml/2006/table">
            <a:tbl>
              <a:tblPr>
                <a:tableStyleId>{5C22544A-7EE6-4342-B048-85BDC9FD1C3A}</a:tableStyleId>
              </a:tblPr>
              <a:tblGrid>
                <a:gridCol w="2376264">
                  <a:extLst>
                    <a:ext uri="{9D8B030D-6E8A-4147-A177-3AD203B41FA5}">
                      <a16:colId xmlns:a16="http://schemas.microsoft.com/office/drawing/2014/main" xmlns="" val="20000"/>
                    </a:ext>
                  </a:extLst>
                </a:gridCol>
                <a:gridCol w="2376264">
                  <a:extLst>
                    <a:ext uri="{9D8B030D-6E8A-4147-A177-3AD203B41FA5}">
                      <a16:colId xmlns:a16="http://schemas.microsoft.com/office/drawing/2014/main" xmlns="" val="20001"/>
                    </a:ext>
                  </a:extLst>
                </a:gridCol>
              </a:tblGrid>
              <a:tr h="266968">
                <a:tc>
                  <a:txBody>
                    <a:bodyPr/>
                    <a:lstStyle/>
                    <a:p>
                      <a:pPr algn="ctr" rtl="0" fontAlgn="ctr"/>
                      <a:r>
                        <a:rPr lang="es-EC" sz="1400" u="none" strike="noStrike" dirty="0">
                          <a:effectLst/>
                        </a:rPr>
                        <a:t>Residencial</a:t>
                      </a:r>
                      <a:endParaRPr lang="es-EC" sz="1400" b="0" i="0" u="none" strike="noStrike" dirty="0">
                        <a:solidFill>
                          <a:srgbClr val="0D0D0D"/>
                        </a:solidFill>
                        <a:effectLst/>
                        <a:latin typeface="Arial" panose="020B0604020202020204" pitchFamily="34" charset="0"/>
                      </a:endParaRPr>
                    </a:p>
                  </a:txBody>
                  <a:tcPr marL="9525" marR="9525" marT="9525" marB="0" anchor="ctr"/>
                </a:tc>
                <a:tc>
                  <a:txBody>
                    <a:bodyPr/>
                    <a:lstStyle/>
                    <a:p>
                      <a:pPr algn="ctr"/>
                      <a:r>
                        <a:rPr lang="es-EC" dirty="0" smtClean="0"/>
                        <a:t>192.294</a:t>
                      </a:r>
                      <a:endParaRPr lang="es-EC" dirty="0"/>
                    </a:p>
                  </a:txBody>
                  <a:tcPr marL="9525" marR="9525" marT="9525" marB="0" anchor="ctr"/>
                </a:tc>
                <a:extLst>
                  <a:ext uri="{0D108BD9-81ED-4DB2-BD59-A6C34878D82A}">
                    <a16:rowId xmlns:a16="http://schemas.microsoft.com/office/drawing/2014/main" xmlns="" val="10000"/>
                  </a:ext>
                </a:extLst>
              </a:tr>
              <a:tr h="266968">
                <a:tc>
                  <a:txBody>
                    <a:bodyPr/>
                    <a:lstStyle/>
                    <a:p>
                      <a:pPr algn="ctr" rtl="0" fontAlgn="ctr"/>
                      <a:r>
                        <a:rPr lang="es-EC" sz="1400" u="none" strike="noStrike" dirty="0">
                          <a:effectLst/>
                        </a:rPr>
                        <a:t>Comercial</a:t>
                      </a:r>
                      <a:endParaRPr lang="es-EC" sz="1400" b="0" i="0" u="none" strike="noStrike" dirty="0">
                        <a:solidFill>
                          <a:srgbClr val="0D0D0D"/>
                        </a:solidFill>
                        <a:effectLst/>
                        <a:latin typeface="Arial" panose="020B0604020202020204" pitchFamily="34" charset="0"/>
                      </a:endParaRPr>
                    </a:p>
                  </a:txBody>
                  <a:tcPr marL="9525" marR="9525" marT="9525" marB="0" anchor="ctr"/>
                </a:tc>
                <a:tc>
                  <a:txBody>
                    <a:bodyPr/>
                    <a:lstStyle/>
                    <a:p>
                      <a:pPr algn="ctr"/>
                      <a:r>
                        <a:rPr lang="es-EC" dirty="0" smtClean="0"/>
                        <a:t>  18.497</a:t>
                      </a:r>
                      <a:endParaRPr lang="es-EC" dirty="0"/>
                    </a:p>
                  </a:txBody>
                  <a:tcPr marL="9525" marR="9525" marT="9525" marB="0" anchor="ctr"/>
                </a:tc>
                <a:extLst>
                  <a:ext uri="{0D108BD9-81ED-4DB2-BD59-A6C34878D82A}">
                    <a16:rowId xmlns:a16="http://schemas.microsoft.com/office/drawing/2014/main" xmlns="" val="10001"/>
                  </a:ext>
                </a:extLst>
              </a:tr>
              <a:tr h="266968">
                <a:tc>
                  <a:txBody>
                    <a:bodyPr/>
                    <a:lstStyle/>
                    <a:p>
                      <a:pPr algn="ctr" rtl="0" fontAlgn="ctr"/>
                      <a:r>
                        <a:rPr lang="es-EC" sz="1400" u="none" strike="noStrike" dirty="0">
                          <a:effectLst/>
                        </a:rPr>
                        <a:t>Industrial</a:t>
                      </a:r>
                      <a:endParaRPr lang="es-EC" sz="1400" b="0" i="0" u="none" strike="noStrike" dirty="0">
                        <a:solidFill>
                          <a:srgbClr val="0D0D0D"/>
                        </a:solidFill>
                        <a:effectLst/>
                        <a:latin typeface="Arial" panose="020B0604020202020204" pitchFamily="34" charset="0"/>
                      </a:endParaRPr>
                    </a:p>
                  </a:txBody>
                  <a:tcPr marL="9525" marR="9525" marT="9525" marB="0" anchor="ctr"/>
                </a:tc>
                <a:tc>
                  <a:txBody>
                    <a:bodyPr/>
                    <a:lstStyle/>
                    <a:p>
                      <a:pPr algn="ctr"/>
                      <a:r>
                        <a:rPr lang="es-EC" dirty="0" smtClean="0"/>
                        <a:t>    1.346</a:t>
                      </a:r>
                      <a:endParaRPr lang="es-EC" dirty="0"/>
                    </a:p>
                  </a:txBody>
                  <a:tcPr marL="9525" marR="9525" marT="9525" marB="0" anchor="ctr"/>
                </a:tc>
                <a:extLst>
                  <a:ext uri="{0D108BD9-81ED-4DB2-BD59-A6C34878D82A}">
                    <a16:rowId xmlns:a16="http://schemas.microsoft.com/office/drawing/2014/main" xmlns="" val="10002"/>
                  </a:ext>
                </a:extLst>
              </a:tr>
              <a:tr h="266968">
                <a:tc>
                  <a:txBody>
                    <a:bodyPr/>
                    <a:lstStyle/>
                    <a:p>
                      <a:pPr algn="ctr" rtl="0" fontAlgn="ctr"/>
                      <a:r>
                        <a:rPr lang="es-EC" sz="1400" u="none" strike="noStrike" dirty="0">
                          <a:effectLst/>
                        </a:rPr>
                        <a:t>Otros</a:t>
                      </a:r>
                      <a:endParaRPr lang="es-EC" sz="1400" b="0" i="0" u="none" strike="noStrike" dirty="0">
                        <a:solidFill>
                          <a:srgbClr val="0D0D0D"/>
                        </a:solidFill>
                        <a:effectLst/>
                        <a:latin typeface="Arial" panose="020B0604020202020204" pitchFamily="34" charset="0"/>
                      </a:endParaRPr>
                    </a:p>
                  </a:txBody>
                  <a:tcPr marL="9525" marR="9525" marT="9525" marB="0" anchor="ctr"/>
                </a:tc>
                <a:tc>
                  <a:txBody>
                    <a:bodyPr/>
                    <a:lstStyle/>
                    <a:p>
                      <a:pPr algn="ctr"/>
                      <a:r>
                        <a:rPr lang="es-EC" dirty="0" smtClean="0"/>
                        <a:t>    6.746</a:t>
                      </a:r>
                      <a:endParaRPr lang="es-EC" dirty="0"/>
                    </a:p>
                  </a:txBody>
                  <a:tcPr marL="9525" marR="9525" marT="9525" marB="0" anchor="ctr"/>
                </a:tc>
                <a:extLst>
                  <a:ext uri="{0D108BD9-81ED-4DB2-BD59-A6C34878D82A}">
                    <a16:rowId xmlns:a16="http://schemas.microsoft.com/office/drawing/2014/main" xmlns="" val="10003"/>
                  </a:ext>
                </a:extLst>
              </a:tr>
              <a:tr h="406360">
                <a:tc>
                  <a:txBody>
                    <a:bodyPr/>
                    <a:lstStyle/>
                    <a:p>
                      <a:pPr algn="ctr" rtl="0" fontAlgn="ctr"/>
                      <a:r>
                        <a:rPr lang="es-EC" sz="1800" b="1" i="0" u="none" strike="noStrike" dirty="0" smtClean="0">
                          <a:solidFill>
                            <a:srgbClr val="0D0D0D"/>
                          </a:solidFill>
                          <a:effectLst/>
                          <a:latin typeface="+mn-lt"/>
                        </a:rPr>
                        <a:t>Total</a:t>
                      </a:r>
                      <a:endParaRPr lang="es-EC" sz="1800" b="1" i="0" u="none" strike="noStrike" dirty="0">
                        <a:solidFill>
                          <a:srgbClr val="0D0D0D"/>
                        </a:solidFill>
                        <a:effectLst/>
                        <a:latin typeface="+mn-lt"/>
                      </a:endParaRPr>
                    </a:p>
                  </a:txBody>
                  <a:tcPr marL="9525" marR="9525" marT="9525" marB="0" anchor="ctr"/>
                </a:tc>
                <a:tc>
                  <a:txBody>
                    <a:bodyPr/>
                    <a:lstStyle/>
                    <a:p>
                      <a:pPr algn="ctr" rtl="0" fontAlgn="ctr"/>
                      <a:r>
                        <a:rPr lang="es-EC" sz="1800" b="1" i="0" u="none" strike="noStrike" dirty="0" smtClean="0">
                          <a:solidFill>
                            <a:srgbClr val="0D0D0D"/>
                          </a:solidFill>
                          <a:effectLst/>
                          <a:latin typeface="+mn-lt"/>
                        </a:rPr>
                        <a:t>218.883</a:t>
                      </a:r>
                      <a:endParaRPr lang="es-EC" sz="1800" b="1" i="0" u="none" strike="noStrike" dirty="0">
                        <a:solidFill>
                          <a:srgbClr val="0D0D0D"/>
                        </a:solidFill>
                        <a:effectLst/>
                        <a:latin typeface="+mn-lt"/>
                      </a:endParaRPr>
                    </a:p>
                  </a:txBody>
                  <a:tcPr marL="9525" marR="9525" marT="9525" marB="0" anchor="ctr"/>
                </a:tc>
                <a:extLst>
                  <a:ext uri="{0D108BD9-81ED-4DB2-BD59-A6C34878D82A}">
                    <a16:rowId xmlns:a16="http://schemas.microsoft.com/office/drawing/2014/main" xmlns="" val="10004"/>
                  </a:ext>
                </a:extLst>
              </a:tr>
            </a:tbl>
          </a:graphicData>
        </a:graphic>
      </p:graphicFrame>
      <p:sp>
        <p:nvSpPr>
          <p:cNvPr id="14" name="CuadroTexto 13"/>
          <p:cNvSpPr txBox="1"/>
          <p:nvPr/>
        </p:nvSpPr>
        <p:spPr>
          <a:xfrm>
            <a:off x="252548" y="3122578"/>
            <a:ext cx="8712968" cy="2646878"/>
          </a:xfrm>
          <a:prstGeom prst="rect">
            <a:avLst/>
          </a:prstGeom>
          <a:noFill/>
        </p:spPr>
        <p:txBody>
          <a:bodyPr wrap="square" rtlCol="0">
            <a:spAutoFit/>
          </a:bodyPr>
          <a:lstStyle/>
          <a:p>
            <a:r>
              <a:rPr lang="es-EC" sz="2000" b="1" dirty="0" smtClean="0"/>
              <a:t>DATOS GENERALES EERSSA:</a:t>
            </a:r>
          </a:p>
          <a:p>
            <a:endParaRPr lang="es-EC" sz="2000" b="1" dirty="0" smtClean="0"/>
          </a:p>
          <a:p>
            <a:pPr marL="285750" indent="-285750">
              <a:buFont typeface="Arial" panose="020B0604020202020204" pitchFamily="34" charset="0"/>
              <a:buChar char="•"/>
            </a:pPr>
            <a:r>
              <a:rPr lang="es-EC" dirty="0" smtClean="0"/>
              <a:t>Dirección Matriz: Rocafuerte 162-26 y Olmedo (Loja-Ecuador)</a:t>
            </a:r>
          </a:p>
          <a:p>
            <a:pPr marL="285750" indent="-285750">
              <a:buFont typeface="Arial" panose="020B0604020202020204" pitchFamily="34" charset="0"/>
              <a:buChar char="•"/>
            </a:pPr>
            <a:r>
              <a:rPr lang="es-EC" dirty="0" smtClean="0"/>
              <a:t>Correo Electrónico:  </a:t>
            </a:r>
            <a:r>
              <a:rPr lang="es-EC" dirty="0" smtClean="0">
                <a:hlinkClick r:id="rId5"/>
              </a:rPr>
              <a:t>eerssa@eerssa.gob.ec</a:t>
            </a:r>
            <a:r>
              <a:rPr lang="es-EC" dirty="0" smtClean="0"/>
              <a:t> </a:t>
            </a:r>
          </a:p>
          <a:p>
            <a:pPr marL="285750" indent="-285750">
              <a:buFont typeface="Arial" panose="020B0604020202020204" pitchFamily="34" charset="0"/>
              <a:buChar char="•"/>
            </a:pPr>
            <a:r>
              <a:rPr lang="es-EC" dirty="0" smtClean="0"/>
              <a:t>Página Web: </a:t>
            </a:r>
            <a:r>
              <a:rPr lang="es-EC" dirty="0" smtClean="0">
                <a:hlinkClick r:id="rId6"/>
              </a:rPr>
              <a:t>www.eerssa.gob.ec</a:t>
            </a:r>
            <a:r>
              <a:rPr lang="es-EC" dirty="0" smtClean="0"/>
              <a:t> </a:t>
            </a:r>
          </a:p>
          <a:p>
            <a:pPr marL="285750" indent="-285750">
              <a:buFont typeface="Arial" panose="020B0604020202020204" pitchFamily="34" charset="0"/>
              <a:buChar char="•"/>
            </a:pPr>
            <a:r>
              <a:rPr lang="es-EC" dirty="0" smtClean="0"/>
              <a:t>Teléfonos: (07)  3700-200</a:t>
            </a:r>
          </a:p>
          <a:p>
            <a:pPr marL="285750" indent="-285750">
              <a:buFont typeface="Arial" panose="020B0604020202020204" pitchFamily="34" charset="0"/>
              <a:buChar char="•"/>
            </a:pPr>
            <a:r>
              <a:rPr lang="es-EC" dirty="0" smtClean="0"/>
              <a:t>Call Center: 136</a:t>
            </a:r>
          </a:p>
          <a:p>
            <a:pPr marL="285750" indent="-285750">
              <a:buFont typeface="Arial" panose="020B0604020202020204" pitchFamily="34" charset="0"/>
              <a:buChar char="•"/>
            </a:pPr>
            <a:r>
              <a:rPr lang="es-EC" dirty="0" smtClean="0"/>
              <a:t>Nro. RUC: 1190005646001</a:t>
            </a:r>
          </a:p>
          <a:p>
            <a:pPr marL="285750" indent="-285750">
              <a:buFont typeface="Arial" panose="020B0604020202020204" pitchFamily="34" charset="0"/>
              <a:buChar char="•"/>
            </a:pPr>
            <a:r>
              <a:rPr lang="es-EC" dirty="0"/>
              <a:t>Redes Sociales: </a:t>
            </a:r>
            <a:r>
              <a:rPr lang="es-EC" dirty="0" smtClean="0">
                <a:hlinkClick r:id="rId7"/>
              </a:rPr>
              <a:t>www.facebook.com/eerssaoficial</a:t>
            </a:r>
            <a:r>
              <a:rPr lang="es-EC" dirty="0" smtClean="0"/>
              <a:t> ;  </a:t>
            </a:r>
            <a:r>
              <a:rPr lang="es-EC" dirty="0" smtClean="0">
                <a:solidFill>
                  <a:schemeClr val="accent2">
                    <a:lumMod val="75000"/>
                  </a:schemeClr>
                </a:solidFill>
              </a:rPr>
              <a:t>twitter.com/eerssaoficial</a:t>
            </a:r>
            <a:endParaRPr lang="es-EC" dirty="0">
              <a:solidFill>
                <a:schemeClr val="accent2">
                  <a:lumMod val="75000"/>
                </a:schemeClr>
              </a:solidFill>
            </a:endParaRPr>
          </a:p>
        </p:txBody>
      </p:sp>
    </p:spTree>
    <p:extLst>
      <p:ext uri="{BB962C8B-B14F-4D97-AF65-F5344CB8AC3E}">
        <p14:creationId xmlns:p14="http://schemas.microsoft.com/office/powerpoint/2010/main" val="1138067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3982" y="6346"/>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6" name="Rectángulo 5"/>
          <p:cNvSpPr/>
          <p:nvPr/>
        </p:nvSpPr>
        <p:spPr>
          <a:xfrm>
            <a:off x="3769179" y="156623"/>
            <a:ext cx="3038460" cy="523220"/>
          </a:xfrm>
          <a:prstGeom prst="rect">
            <a:avLst/>
          </a:prstGeom>
        </p:spPr>
        <p:txBody>
          <a:bodyPr wrap="none">
            <a:spAutoFit/>
          </a:bodyPr>
          <a:lstStyle/>
          <a:p>
            <a:pPr lvl="0" algn="ctr"/>
            <a:r>
              <a:rPr lang="es-EC" sz="2800" b="1" dirty="0" smtClean="0">
                <a:solidFill>
                  <a:schemeClr val="bg2">
                    <a:lumMod val="25000"/>
                  </a:schemeClr>
                </a:solidFill>
              </a:rPr>
              <a:t>Compromisos 2021</a:t>
            </a:r>
            <a:endParaRPr lang="es-EC" sz="2800" dirty="0">
              <a:solidFill>
                <a:schemeClr val="bg2">
                  <a:lumMod val="25000"/>
                </a:schemeClr>
              </a:solidFill>
            </a:endParaRPr>
          </a:p>
        </p:txBody>
      </p:sp>
      <p:sp>
        <p:nvSpPr>
          <p:cNvPr id="3" name="Rectángulo 2"/>
          <p:cNvSpPr/>
          <p:nvPr/>
        </p:nvSpPr>
        <p:spPr>
          <a:xfrm>
            <a:off x="278673" y="1189156"/>
            <a:ext cx="11652069" cy="4659737"/>
          </a:xfrm>
          <a:prstGeom prst="rect">
            <a:avLst/>
          </a:prstGeom>
        </p:spPr>
        <p:txBody>
          <a:bodyPr wrap="square">
            <a:spAutoFit/>
          </a:bodyPr>
          <a:lstStyle/>
          <a:p>
            <a:pPr algn="just">
              <a:spcAft>
                <a:spcPts val="0"/>
              </a:spcAft>
            </a:pPr>
            <a:r>
              <a:rPr lang="es-EC" sz="2000" dirty="0">
                <a:cs typeface="Calibri" panose="020F0502020204030204" pitchFamily="34" charset="0"/>
              </a:rPr>
              <a:t>Para el año 2022, la Empresa Eléctrica Regional del Sur S.A., tiene planificado ejecutar:</a:t>
            </a:r>
            <a:endParaRPr lang="es-EC" sz="2000" dirty="0"/>
          </a:p>
          <a:p>
            <a:pPr algn="just">
              <a:spcAft>
                <a:spcPts val="0"/>
              </a:spcAft>
            </a:pPr>
            <a:r>
              <a:rPr lang="es-EC" sz="2000" dirty="0">
                <a:cs typeface="Calibri" panose="020F0502020204030204" pitchFamily="34" charset="0"/>
              </a:rPr>
              <a:t> </a:t>
            </a:r>
            <a:endParaRPr lang="es-EC" sz="2000" dirty="0"/>
          </a:p>
          <a:p>
            <a:pPr marL="342900" lvl="0" indent="-342900" algn="just">
              <a:lnSpc>
                <a:spcPct val="107000"/>
              </a:lnSpc>
              <a:spcAft>
                <a:spcPts val="0"/>
              </a:spcAft>
              <a:buFont typeface="Symbol" panose="05050102010706020507" pitchFamily="18" charset="2"/>
              <a:buChar char=""/>
            </a:pPr>
            <a:r>
              <a:rPr lang="es-EC" sz="2000" dirty="0">
                <a:ea typeface="Calibri" panose="020F0502020204030204" pitchFamily="34" charset="0"/>
                <a:cs typeface="Calibri" panose="020F0502020204030204" pitchFamily="34" charset="0"/>
              </a:rPr>
              <a:t>Repotenciar el sistema de subtransmisión de la zona oriente, con la construcción de la L/S/T Bomboiza – Gualaquiza y S/E Gualaquiza</a:t>
            </a:r>
            <a:r>
              <a:rPr lang="es-EC" sz="2000" dirty="0" smtClean="0">
                <a:ea typeface="Calibri" panose="020F0502020204030204" pitchFamily="34" charset="0"/>
                <a:cs typeface="Calibri" panose="020F0502020204030204" pitchFamily="34" charset="0"/>
              </a:rPr>
              <a:t>.</a:t>
            </a:r>
          </a:p>
          <a:p>
            <a:pPr marL="342900" lvl="0" indent="-342900" algn="just">
              <a:lnSpc>
                <a:spcPct val="107000"/>
              </a:lnSpc>
              <a:spcAft>
                <a:spcPts val="0"/>
              </a:spcAft>
              <a:buFont typeface="Symbol" panose="05050102010706020507" pitchFamily="18" charset="2"/>
              <a:buChar char=""/>
            </a:pPr>
            <a:endParaRPr lang="es-EC" sz="2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2000" dirty="0">
                <a:ea typeface="Calibri" panose="020F0502020204030204" pitchFamily="34" charset="0"/>
                <a:cs typeface="Calibri" panose="020F0502020204030204" pitchFamily="34" charset="0"/>
              </a:rPr>
              <a:t>Elaborar los estudios de la L/S/T Norte – Catamayo</a:t>
            </a:r>
            <a:r>
              <a:rPr lang="es-EC" sz="2000" dirty="0" smtClean="0">
                <a:ea typeface="Calibri" panose="020F0502020204030204" pitchFamily="34" charset="0"/>
                <a:cs typeface="Calibri" panose="020F0502020204030204" pitchFamily="34" charset="0"/>
              </a:rPr>
              <a:t>.</a:t>
            </a:r>
          </a:p>
          <a:p>
            <a:pPr marL="342900" lvl="0" indent="-342900" algn="just">
              <a:lnSpc>
                <a:spcPct val="107000"/>
              </a:lnSpc>
              <a:spcAft>
                <a:spcPts val="0"/>
              </a:spcAft>
              <a:buFont typeface="Symbol" panose="05050102010706020507" pitchFamily="18" charset="2"/>
              <a:buChar char=""/>
            </a:pPr>
            <a:endParaRPr lang="es-EC" sz="2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2000" dirty="0">
                <a:ea typeface="Calibri" panose="020F0502020204030204" pitchFamily="34" charset="0"/>
                <a:cs typeface="Calibri" panose="020F0502020204030204" pitchFamily="34" charset="0"/>
              </a:rPr>
              <a:t>Repotenciación de las redes de distribución en el área de servicio, para brindar un servicio eléctrico con estándares de  calidad y confiabilidad  </a:t>
            </a:r>
            <a:endParaRPr lang="es-EC" sz="2000" dirty="0" smtClean="0">
              <a:ea typeface="Calibri" panose="020F0502020204030204" pitchFamily="34" charset="0"/>
              <a:cs typeface="Calibri" panose="020F0502020204030204" pitchFamily="34" charset="0"/>
            </a:endParaRPr>
          </a:p>
          <a:p>
            <a:pPr marL="342900" lvl="0" indent="-342900" algn="just">
              <a:lnSpc>
                <a:spcPct val="107000"/>
              </a:lnSpc>
              <a:spcAft>
                <a:spcPts val="0"/>
              </a:spcAft>
              <a:buFont typeface="Symbol" panose="05050102010706020507" pitchFamily="18" charset="2"/>
              <a:buChar char=""/>
            </a:pPr>
            <a:endParaRPr lang="es-EC" sz="2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2000" dirty="0">
                <a:ea typeface="Calibri" panose="020F0502020204030204" pitchFamily="34" charset="0"/>
                <a:cs typeface="Calibri" panose="020F0502020204030204" pitchFamily="34" charset="0"/>
              </a:rPr>
              <a:t>Ejecución de proyectos para construcción de redes eléctricas, para aumento de cobertura</a:t>
            </a:r>
            <a:r>
              <a:rPr lang="es-EC" sz="2000" dirty="0" smtClean="0">
                <a:ea typeface="Calibri" panose="020F0502020204030204" pitchFamily="34" charset="0"/>
                <a:cs typeface="Calibri" panose="020F0502020204030204" pitchFamily="34" charset="0"/>
              </a:rPr>
              <a:t>.</a:t>
            </a:r>
          </a:p>
          <a:p>
            <a:pPr marL="342900" lvl="0" indent="-342900" algn="just">
              <a:lnSpc>
                <a:spcPct val="107000"/>
              </a:lnSpc>
              <a:spcAft>
                <a:spcPts val="0"/>
              </a:spcAft>
              <a:buFont typeface="Symbol" panose="05050102010706020507" pitchFamily="18" charset="2"/>
              <a:buChar char=""/>
            </a:pPr>
            <a:endParaRPr lang="es-EC" sz="2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s-EC" sz="2000" dirty="0">
                <a:ea typeface="Calibri" panose="020F0502020204030204" pitchFamily="34" charset="0"/>
                <a:cs typeface="Calibri" panose="020F0502020204030204" pitchFamily="34" charset="0"/>
              </a:rPr>
              <a:t>Ejecución de proyectos para iluminación de vías, para aumentar la cobertura de alumbrado público general.</a:t>
            </a:r>
            <a:endParaRPr lang="es-EC" sz="2000" dirty="0">
              <a:ea typeface="Calibri" panose="020F0502020204030204" pitchFamily="34" charset="0"/>
              <a:cs typeface="Times New Roman" panose="02020603050405020304" pitchFamily="18" charset="0"/>
            </a:endParaRPr>
          </a:p>
          <a:p>
            <a:pPr algn="just">
              <a:lnSpc>
                <a:spcPct val="107000"/>
              </a:lnSpc>
              <a:spcAft>
                <a:spcPts val="0"/>
              </a:spcAft>
            </a:pPr>
            <a:r>
              <a:rPr lang="es-EC" sz="2000" dirty="0">
                <a:ea typeface="Calibri" panose="020F0502020204030204" pitchFamily="34" charset="0"/>
                <a:cs typeface="Calibri" panose="020F0502020204030204" pitchFamily="34" charset="0"/>
              </a:rPr>
              <a:t> </a:t>
            </a:r>
            <a:endParaRPr lang="es-EC"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360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rotWithShape="1">
          <a:blip r:embed="rId2"/>
          <a:srcRect l="54524"/>
          <a:stretch/>
        </p:blipFill>
        <p:spPr>
          <a:xfrm>
            <a:off x="6641432" y="0"/>
            <a:ext cx="5539286" cy="6851654"/>
          </a:xfrm>
          <a:prstGeom prst="rect">
            <a:avLst/>
          </a:prstGeom>
        </p:spPr>
      </p:pic>
      <p:sp>
        <p:nvSpPr>
          <p:cNvPr id="7" name="CuadroTexto 6">
            <a:extLst>
              <a:ext uri="{FF2B5EF4-FFF2-40B4-BE49-F238E27FC236}">
                <a16:creationId xmlns:a16="http://schemas.microsoft.com/office/drawing/2014/main" xmlns="" id="{47A0543E-E766-8E4E-9360-2C4B4EAD6352}"/>
              </a:ext>
            </a:extLst>
          </p:cNvPr>
          <p:cNvSpPr txBox="1"/>
          <p:nvPr/>
        </p:nvSpPr>
        <p:spPr>
          <a:xfrm>
            <a:off x="7268159" y="2530101"/>
            <a:ext cx="4022275" cy="1323439"/>
          </a:xfrm>
          <a:prstGeom prst="rect">
            <a:avLst/>
          </a:prstGeom>
          <a:noFill/>
        </p:spPr>
        <p:txBody>
          <a:bodyPr wrap="square" rtlCol="0">
            <a:spAutoFit/>
          </a:bodyPr>
          <a:lstStyle/>
          <a:p>
            <a:r>
              <a:rPr lang="es-EC" sz="8000" dirty="0">
                <a:solidFill>
                  <a:srgbClr val="212D5A"/>
                </a:solidFill>
                <a:latin typeface="Arial" panose="020B0604020202020204" pitchFamily="34" charset="0"/>
                <a:cs typeface="Arial" panose="020B0604020202020204" pitchFamily="34" charset="0"/>
              </a:rPr>
              <a:t>Gracias</a:t>
            </a:r>
          </a:p>
        </p:txBody>
      </p:sp>
      <p:pic>
        <p:nvPicPr>
          <p:cNvPr id="4" name="Imagen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3682" y="787485"/>
            <a:ext cx="5279457" cy="5279457"/>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0136" y="6042957"/>
            <a:ext cx="1418903" cy="483685"/>
          </a:xfrm>
          <a:prstGeom prst="rect">
            <a:avLst/>
          </a:prstGeom>
        </p:spPr>
      </p:pic>
    </p:spTree>
    <p:extLst>
      <p:ext uri="{BB962C8B-B14F-4D97-AF65-F5344CB8AC3E}">
        <p14:creationId xmlns:p14="http://schemas.microsoft.com/office/powerpoint/2010/main" val="1050906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2"/>
          <a:stretch>
            <a:fillRect/>
          </a:stretch>
        </p:blipFill>
        <p:spPr>
          <a:xfrm>
            <a:off x="11280" y="0"/>
            <a:ext cx="12180720" cy="6851655"/>
          </a:xfrm>
          <a:prstGeom prst="rect">
            <a:avLst/>
          </a:prstGeom>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777" y="6113497"/>
            <a:ext cx="1472867" cy="502081"/>
          </a:xfrm>
          <a:prstGeom prst="rect">
            <a:avLst/>
          </a:prstGeom>
        </p:spPr>
      </p:pic>
      <p:sp>
        <p:nvSpPr>
          <p:cNvPr id="9" name="2 CuadroTexto"/>
          <p:cNvSpPr txBox="1"/>
          <p:nvPr/>
        </p:nvSpPr>
        <p:spPr>
          <a:xfrm>
            <a:off x="1558833" y="926084"/>
            <a:ext cx="9831977" cy="1049106"/>
          </a:xfrm>
          <a:prstGeom prst="rect">
            <a:avLst/>
          </a:prstGeom>
          <a:noFill/>
        </p:spPr>
        <p:style>
          <a:lnRef idx="2">
            <a:schemeClr val="accent1"/>
          </a:lnRef>
          <a:fillRef idx="1">
            <a:schemeClr val="lt1"/>
          </a:fillRef>
          <a:effectRef idx="0">
            <a:schemeClr val="accent1"/>
          </a:effectRef>
          <a:fontRef idx="minor">
            <a:schemeClr val="dk1"/>
          </a:fontRef>
        </p:style>
        <p:txBody>
          <a:bodyPr wrap="square" lIns="108000" tIns="108000" rIns="108000" bIns="108000" rtlCol="0">
            <a:spAutoFit/>
          </a:bodyPr>
          <a:lstStyle/>
          <a:p>
            <a:r>
              <a:rPr lang="es-EC" b="1" dirty="0" smtClean="0">
                <a:solidFill>
                  <a:schemeClr val="tx2"/>
                </a:solidFill>
              </a:rPr>
              <a:t>MISIÓN</a:t>
            </a:r>
          </a:p>
          <a:p>
            <a:pPr algn="r"/>
            <a:r>
              <a:rPr lang="es-EC" dirty="0" smtClean="0">
                <a:solidFill>
                  <a:schemeClr val="tx2"/>
                </a:solidFill>
              </a:rPr>
              <a:t>Prestar el servicio público de energía eléctrica al consumidor final, a través de las actividades GENERACIÓN, DISTRIBUCIÓN y COMERCIALIZACIÓN, con alta CALIDAD, CONFIABILIDAD y SEGURIDAD</a:t>
            </a:r>
            <a:endParaRPr lang="es-EC" dirty="0">
              <a:solidFill>
                <a:schemeClr val="tx2"/>
              </a:solidFill>
            </a:endParaRPr>
          </a:p>
        </p:txBody>
      </p:sp>
      <p:sp>
        <p:nvSpPr>
          <p:cNvPr id="10" name="5 CuadroTexto"/>
          <p:cNvSpPr txBox="1"/>
          <p:nvPr/>
        </p:nvSpPr>
        <p:spPr>
          <a:xfrm>
            <a:off x="1567789" y="2736634"/>
            <a:ext cx="9831976" cy="1049106"/>
          </a:xfrm>
          <a:prstGeom prst="rect">
            <a:avLst/>
          </a:prstGeom>
          <a:noFill/>
        </p:spPr>
        <p:style>
          <a:lnRef idx="2">
            <a:schemeClr val="accent1"/>
          </a:lnRef>
          <a:fillRef idx="1">
            <a:schemeClr val="lt1"/>
          </a:fillRef>
          <a:effectRef idx="0">
            <a:schemeClr val="accent1"/>
          </a:effectRef>
          <a:fontRef idx="minor">
            <a:schemeClr val="dk1"/>
          </a:fontRef>
        </p:style>
        <p:txBody>
          <a:bodyPr wrap="square" lIns="108000" tIns="108000" rIns="108000" bIns="108000" rtlCol="0">
            <a:spAutoFit/>
          </a:bodyPr>
          <a:lstStyle/>
          <a:p>
            <a:r>
              <a:rPr lang="es-EC" b="1" dirty="0" smtClean="0">
                <a:solidFill>
                  <a:schemeClr val="tx2"/>
                </a:solidFill>
              </a:rPr>
              <a:t>VISIÓN</a:t>
            </a:r>
          </a:p>
          <a:p>
            <a:pPr algn="r" defTabSz="631825"/>
            <a:r>
              <a:rPr lang="es-EC" dirty="0" smtClean="0">
                <a:solidFill>
                  <a:schemeClr val="tx2"/>
                </a:solidFill>
              </a:rPr>
              <a:t>Garantizar que el servicio de energía eléctrica cumpla los principios constitucionales de EFICIENCIA, CONTINUIDAD, CALIDAD y ACCESIBILIDAD.</a:t>
            </a:r>
            <a:endParaRPr lang="es-EC" dirty="0">
              <a:solidFill>
                <a:schemeClr val="tx2"/>
              </a:solidFill>
            </a:endParaRPr>
          </a:p>
        </p:txBody>
      </p:sp>
      <p:sp>
        <p:nvSpPr>
          <p:cNvPr id="11" name="6 CuadroTexto"/>
          <p:cNvSpPr txBox="1"/>
          <p:nvPr/>
        </p:nvSpPr>
        <p:spPr>
          <a:xfrm>
            <a:off x="1567789" y="4689085"/>
            <a:ext cx="9831976" cy="772107"/>
          </a:xfrm>
          <a:prstGeom prst="rect">
            <a:avLst/>
          </a:prstGeom>
          <a:noFill/>
        </p:spPr>
        <p:style>
          <a:lnRef idx="2">
            <a:schemeClr val="accent1"/>
          </a:lnRef>
          <a:fillRef idx="1">
            <a:schemeClr val="lt1"/>
          </a:fillRef>
          <a:effectRef idx="0">
            <a:schemeClr val="accent1"/>
          </a:effectRef>
          <a:fontRef idx="minor">
            <a:schemeClr val="dk1"/>
          </a:fontRef>
        </p:style>
        <p:txBody>
          <a:bodyPr wrap="square" lIns="108000" tIns="108000" rIns="108000" bIns="108000" rtlCol="0">
            <a:spAutoFit/>
          </a:bodyPr>
          <a:lstStyle/>
          <a:p>
            <a:r>
              <a:rPr lang="es-EC" b="1" dirty="0" smtClean="0">
                <a:solidFill>
                  <a:schemeClr val="tx2"/>
                </a:solidFill>
              </a:rPr>
              <a:t>FILOSOFÍA</a:t>
            </a:r>
          </a:p>
          <a:p>
            <a:pPr algn="r"/>
            <a:r>
              <a:rPr lang="es-EC" dirty="0" smtClean="0">
                <a:solidFill>
                  <a:schemeClr val="tx2"/>
                </a:solidFill>
              </a:rPr>
              <a:t>Con integridad, responsabilidad y transparencia forjaré una EMPRESA DE CALIDAD.</a:t>
            </a:r>
            <a:endParaRPr lang="es-EC" dirty="0">
              <a:solidFill>
                <a:schemeClr val="tx2"/>
              </a:solidFill>
            </a:endParaRPr>
          </a:p>
        </p:txBody>
      </p:sp>
    </p:spTree>
    <p:extLst>
      <p:ext uri="{BB962C8B-B14F-4D97-AF65-F5344CB8AC3E}">
        <p14:creationId xmlns:p14="http://schemas.microsoft.com/office/powerpoint/2010/main" val="304645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2"/>
          <a:stretch>
            <a:fillRect/>
          </a:stretch>
        </p:blipFill>
        <p:spPr>
          <a:xfrm>
            <a:off x="11280" y="0"/>
            <a:ext cx="12180720" cy="6851655"/>
          </a:xfrm>
          <a:prstGeom prst="rect">
            <a:avLst/>
          </a:prstGeom>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777" y="6113497"/>
            <a:ext cx="1472867" cy="502081"/>
          </a:xfrm>
          <a:prstGeom prst="rect">
            <a:avLst/>
          </a:prstGeom>
        </p:spPr>
      </p:pic>
      <p:sp>
        <p:nvSpPr>
          <p:cNvPr id="12" name="3 CuadroTexto"/>
          <p:cNvSpPr txBox="1"/>
          <p:nvPr/>
        </p:nvSpPr>
        <p:spPr>
          <a:xfrm>
            <a:off x="1911777" y="205511"/>
            <a:ext cx="9144000"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3200" b="1" dirty="0" smtClean="0">
                <a:solidFill>
                  <a:schemeClr val="tx2">
                    <a:lumMod val="75000"/>
                  </a:schemeClr>
                </a:solidFill>
              </a:rPr>
              <a:t>VALORES  INSTITUCIONALES</a:t>
            </a:r>
            <a:endParaRPr lang="es-EC" sz="3200" dirty="0">
              <a:solidFill>
                <a:schemeClr val="tx2">
                  <a:lumMod val="75000"/>
                </a:schemeClr>
              </a:solidFill>
            </a:endParaRPr>
          </a:p>
        </p:txBody>
      </p:sp>
      <p:sp>
        <p:nvSpPr>
          <p:cNvPr id="13" name="Rectángulo 12"/>
          <p:cNvSpPr/>
          <p:nvPr/>
        </p:nvSpPr>
        <p:spPr>
          <a:xfrm>
            <a:off x="200298" y="789938"/>
            <a:ext cx="11747862" cy="5493812"/>
          </a:xfrm>
          <a:prstGeom prst="rect">
            <a:avLst/>
          </a:prstGeom>
        </p:spPr>
        <p:txBody>
          <a:bodyPr wrap="square">
            <a:spAutoFit/>
          </a:bodyPr>
          <a:lstStyle/>
          <a:p>
            <a:pPr algn="just"/>
            <a:r>
              <a:rPr lang="es-EC" sz="2700" b="1" dirty="0">
                <a:solidFill>
                  <a:schemeClr val="tx2"/>
                </a:solidFill>
              </a:rPr>
              <a:t>Integridad:</a:t>
            </a:r>
            <a:r>
              <a:rPr lang="es-EC" sz="2700" dirty="0">
                <a:solidFill>
                  <a:schemeClr val="tx2"/>
                </a:solidFill>
              </a:rPr>
              <a:t> Guardar respeto hacia los clientes internos y externos, ser leal con los clientes externos, compañeros de </a:t>
            </a:r>
            <a:r>
              <a:rPr lang="es-EC" sz="2700" dirty="0" smtClean="0">
                <a:solidFill>
                  <a:schemeClr val="tx2"/>
                </a:solidFill>
              </a:rPr>
              <a:t>trabajo </a:t>
            </a:r>
            <a:r>
              <a:rPr lang="es-EC" sz="2700" dirty="0">
                <a:solidFill>
                  <a:schemeClr val="tx2"/>
                </a:solidFill>
              </a:rPr>
              <a:t>y autoridades. El talento humano de la EERSSA demostrará lealtad, compromiso y buen comportamiento.  </a:t>
            </a:r>
          </a:p>
          <a:p>
            <a:pPr algn="just"/>
            <a:endParaRPr lang="es-EC" sz="2700" dirty="0">
              <a:solidFill>
                <a:schemeClr val="tx2"/>
              </a:solidFill>
            </a:endParaRPr>
          </a:p>
          <a:p>
            <a:pPr algn="just"/>
            <a:r>
              <a:rPr lang="es-EC" sz="2700" b="1" dirty="0">
                <a:solidFill>
                  <a:schemeClr val="tx2"/>
                </a:solidFill>
              </a:rPr>
              <a:t>Responsabilidad:</a:t>
            </a:r>
            <a:r>
              <a:rPr lang="es-EC" sz="2700" dirty="0">
                <a:solidFill>
                  <a:schemeClr val="tx2"/>
                </a:solidFill>
              </a:rPr>
              <a:t> Cumplir con oportunidad las actividades propias y responder por las del talento humano que está a su cargo, a fin de conseguir eficacia, eficiencia y efectividad (calidad), que pretende la EERSSA, cuidar la buena conservación de los bienes y observar las normas de seguridad e higiene del trabajo.  </a:t>
            </a:r>
          </a:p>
          <a:p>
            <a:pPr algn="just"/>
            <a:endParaRPr lang="es-EC" sz="2700" dirty="0">
              <a:solidFill>
                <a:schemeClr val="tx2"/>
              </a:solidFill>
            </a:endParaRPr>
          </a:p>
          <a:p>
            <a:pPr algn="just"/>
            <a:r>
              <a:rPr lang="es-EC" sz="2700" b="1" dirty="0">
                <a:solidFill>
                  <a:schemeClr val="tx2"/>
                </a:solidFill>
              </a:rPr>
              <a:t>Transparencia:</a:t>
            </a:r>
            <a:r>
              <a:rPr lang="es-EC" sz="2700" dirty="0">
                <a:solidFill>
                  <a:schemeClr val="tx2"/>
                </a:solidFill>
              </a:rPr>
              <a:t> Brindar acceso a la información, facilitando la realización de auditorías y propiciando la participación proactiva del talento humano de la EERSSA, de tal forma que se garantice un trato justo y equitativo a los clientes del área de concesión</a:t>
            </a:r>
          </a:p>
        </p:txBody>
      </p:sp>
    </p:spTree>
    <p:extLst>
      <p:ext uri="{BB962C8B-B14F-4D97-AF65-F5344CB8AC3E}">
        <p14:creationId xmlns:p14="http://schemas.microsoft.com/office/powerpoint/2010/main" val="117243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3982" y="0"/>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10" name="3 CuadroTexto"/>
          <p:cNvSpPr txBox="1"/>
          <p:nvPr/>
        </p:nvSpPr>
        <p:spPr>
          <a:xfrm>
            <a:off x="1061940" y="244269"/>
            <a:ext cx="9144000" cy="4770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500" b="1" dirty="0" smtClean="0">
                <a:solidFill>
                  <a:schemeClr val="tx2">
                    <a:lumMod val="75000"/>
                  </a:schemeClr>
                </a:solidFill>
              </a:rPr>
              <a:t>ÁREA DE SERVICIO</a:t>
            </a:r>
            <a:endParaRPr lang="es-EC" sz="2500" dirty="0">
              <a:solidFill>
                <a:schemeClr val="tx2">
                  <a:lumMod val="75000"/>
                </a:schemeClr>
              </a:solidFill>
            </a:endParaRPr>
          </a:p>
        </p:txBody>
      </p:sp>
      <p:pic>
        <p:nvPicPr>
          <p:cNvPr id="11" name="Imagen 10"/>
          <p:cNvPicPr>
            <a:picLocks noChangeAspect="1"/>
          </p:cNvPicPr>
          <p:nvPr/>
        </p:nvPicPr>
        <p:blipFill>
          <a:blip r:embed="rId5"/>
          <a:stretch>
            <a:fillRect/>
          </a:stretch>
        </p:blipFill>
        <p:spPr>
          <a:xfrm>
            <a:off x="6823591" y="857371"/>
            <a:ext cx="1583833" cy="1117358"/>
          </a:xfrm>
          <a:prstGeom prst="rect">
            <a:avLst/>
          </a:prstGeom>
        </p:spPr>
      </p:pic>
      <p:pic>
        <p:nvPicPr>
          <p:cNvPr id="12" name="Imagen 11"/>
          <p:cNvPicPr>
            <a:picLocks noChangeAspect="1"/>
          </p:cNvPicPr>
          <p:nvPr/>
        </p:nvPicPr>
        <p:blipFill>
          <a:blip r:embed="rId6"/>
          <a:stretch>
            <a:fillRect/>
          </a:stretch>
        </p:blipFill>
        <p:spPr>
          <a:xfrm>
            <a:off x="6498903" y="2142361"/>
            <a:ext cx="2362200" cy="2257425"/>
          </a:xfrm>
          <a:prstGeom prst="rect">
            <a:avLst/>
          </a:prstGeom>
        </p:spPr>
      </p:pic>
      <p:pic>
        <p:nvPicPr>
          <p:cNvPr id="13" name="Imagen 12"/>
          <p:cNvPicPr>
            <a:picLocks noChangeAspect="1"/>
          </p:cNvPicPr>
          <p:nvPr/>
        </p:nvPicPr>
        <p:blipFill>
          <a:blip r:embed="rId7"/>
          <a:stretch>
            <a:fillRect/>
          </a:stretch>
        </p:blipFill>
        <p:spPr>
          <a:xfrm>
            <a:off x="1770553" y="909193"/>
            <a:ext cx="4486275" cy="3657600"/>
          </a:xfrm>
          <a:prstGeom prst="rect">
            <a:avLst/>
          </a:prstGeom>
        </p:spPr>
      </p:pic>
      <p:pic>
        <p:nvPicPr>
          <p:cNvPr id="14" name="Imagen 13"/>
          <p:cNvPicPr>
            <a:picLocks noChangeAspect="1"/>
          </p:cNvPicPr>
          <p:nvPr/>
        </p:nvPicPr>
        <p:blipFill rotWithShape="1">
          <a:blip r:embed="rId8"/>
          <a:srcRect l="8433"/>
          <a:stretch/>
        </p:blipFill>
        <p:spPr>
          <a:xfrm>
            <a:off x="9434141" y="1126236"/>
            <a:ext cx="1686211" cy="2736304"/>
          </a:xfrm>
          <a:prstGeom prst="rect">
            <a:avLst/>
          </a:prstGeom>
        </p:spPr>
      </p:pic>
      <p:sp>
        <p:nvSpPr>
          <p:cNvPr id="19" name="8 Rectángulo"/>
          <p:cNvSpPr/>
          <p:nvPr/>
        </p:nvSpPr>
        <p:spPr>
          <a:xfrm>
            <a:off x="7371659" y="4724624"/>
            <a:ext cx="3663270" cy="7386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alpha val="15000"/>
                </a:schemeClr>
              </a:gs>
            </a:gsLst>
            <a:lin ang="18900000" scaled="1"/>
            <a:tileRect/>
          </a:gradFill>
        </p:spPr>
        <p:txBody>
          <a:bodyPr wrap="square">
            <a:spAutoFit/>
          </a:bodyPr>
          <a:lstStyle/>
          <a:p>
            <a:r>
              <a:rPr lang="es-AR" sz="1400" b="1" dirty="0" smtClean="0">
                <a:solidFill>
                  <a:srgbClr val="2B4391"/>
                </a:solidFill>
                <a:latin typeface="Arial" pitchFamily="34" charset="0"/>
                <a:cs typeface="Arial" pitchFamily="34" charset="0"/>
              </a:rPr>
              <a:t>Loja (16 cantones)</a:t>
            </a:r>
          </a:p>
          <a:p>
            <a:r>
              <a:rPr lang="es-AR" sz="1400" b="1" dirty="0" smtClean="0">
                <a:solidFill>
                  <a:srgbClr val="2B4391"/>
                </a:solidFill>
                <a:latin typeface="Arial" pitchFamily="34" charset="0"/>
                <a:cs typeface="Arial" pitchFamily="34" charset="0"/>
              </a:rPr>
              <a:t>Zamora Chinchipe (9 cantones)</a:t>
            </a:r>
          </a:p>
          <a:p>
            <a:r>
              <a:rPr lang="es-AR" sz="1400" b="1" dirty="0" smtClean="0">
                <a:solidFill>
                  <a:srgbClr val="2B4391"/>
                </a:solidFill>
                <a:latin typeface="Arial" pitchFamily="34" charset="0"/>
                <a:cs typeface="Arial" pitchFamily="34" charset="0"/>
              </a:rPr>
              <a:t>Morona Santiago (1 cantón)</a:t>
            </a:r>
          </a:p>
        </p:txBody>
      </p:sp>
      <p:sp>
        <p:nvSpPr>
          <p:cNvPr id="20" name="9 Rectángulo"/>
          <p:cNvSpPr/>
          <p:nvPr/>
        </p:nvSpPr>
        <p:spPr>
          <a:xfrm>
            <a:off x="2399036" y="4768168"/>
            <a:ext cx="300039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AR" b="1" dirty="0" smtClean="0">
                <a:solidFill>
                  <a:srgbClr val="2B4391"/>
                </a:solidFill>
                <a:latin typeface="Arial" pitchFamily="34" charset="0"/>
                <a:cs typeface="Arial" pitchFamily="34" charset="0"/>
              </a:rPr>
              <a:t>Total clientes = 218.883</a:t>
            </a:r>
          </a:p>
        </p:txBody>
      </p:sp>
      <p:sp>
        <p:nvSpPr>
          <p:cNvPr id="21" name="9 Rectángulo"/>
          <p:cNvSpPr/>
          <p:nvPr/>
        </p:nvSpPr>
        <p:spPr>
          <a:xfrm>
            <a:off x="2243050" y="5218066"/>
            <a:ext cx="331236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AR" b="1" dirty="0">
                <a:solidFill>
                  <a:srgbClr val="2B4391"/>
                </a:solidFill>
                <a:latin typeface="Arial" pitchFamily="34" charset="0"/>
                <a:cs typeface="Arial" pitchFamily="34" charset="0"/>
              </a:rPr>
              <a:t>Cobertura eléctrica = </a:t>
            </a:r>
            <a:r>
              <a:rPr lang="es-AR" b="1" dirty="0" smtClean="0">
                <a:solidFill>
                  <a:srgbClr val="2B4391"/>
                </a:solidFill>
                <a:latin typeface="Arial" pitchFamily="34" charset="0"/>
                <a:cs typeface="Arial" pitchFamily="34" charset="0"/>
              </a:rPr>
              <a:t>98,16%  </a:t>
            </a:r>
            <a:endParaRPr lang="es-AR" b="1" dirty="0">
              <a:solidFill>
                <a:srgbClr val="2B4391"/>
              </a:solidFill>
              <a:latin typeface="Arial" pitchFamily="34" charset="0"/>
              <a:cs typeface="Arial" pitchFamily="34" charset="0"/>
            </a:endParaRPr>
          </a:p>
        </p:txBody>
      </p:sp>
    </p:spTree>
    <p:extLst>
      <p:ext uri="{BB962C8B-B14F-4D97-AF65-F5344CB8AC3E}">
        <p14:creationId xmlns:p14="http://schemas.microsoft.com/office/powerpoint/2010/main" val="573638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11281" y="26729"/>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3" name="Rectángulo 2"/>
          <p:cNvSpPr/>
          <p:nvPr/>
        </p:nvSpPr>
        <p:spPr>
          <a:xfrm>
            <a:off x="3050837" y="178916"/>
            <a:ext cx="5056843" cy="584775"/>
          </a:xfrm>
          <a:prstGeom prst="rect">
            <a:avLst/>
          </a:prstGeom>
        </p:spPr>
        <p:txBody>
          <a:bodyPr wrap="square">
            <a:spAutoFit/>
          </a:bodyPr>
          <a:lstStyle/>
          <a:p>
            <a:pPr algn="ctr"/>
            <a:r>
              <a:rPr lang="es-EC" sz="3200" b="1" dirty="0">
                <a:solidFill>
                  <a:schemeClr val="tx2">
                    <a:lumMod val="75000"/>
                  </a:schemeClr>
                </a:solidFill>
              </a:rPr>
              <a:t>ALUMBRADO PÚBLICO</a:t>
            </a:r>
            <a:endParaRPr lang="es-EC" sz="3200" dirty="0">
              <a:solidFill>
                <a:schemeClr val="tx2">
                  <a:lumMod val="75000"/>
                </a:schemeClr>
              </a:solidFill>
            </a:endParaRPr>
          </a:p>
        </p:txBody>
      </p:sp>
      <p:pic>
        <p:nvPicPr>
          <p:cNvPr id="4" name="Imagen 3"/>
          <p:cNvPicPr>
            <a:picLocks noChangeAspect="1"/>
          </p:cNvPicPr>
          <p:nvPr/>
        </p:nvPicPr>
        <p:blipFill>
          <a:blip r:embed="rId5"/>
          <a:stretch>
            <a:fillRect/>
          </a:stretch>
        </p:blipFill>
        <p:spPr>
          <a:xfrm>
            <a:off x="1738306" y="763691"/>
            <a:ext cx="3234564" cy="2832949"/>
          </a:xfrm>
          <a:prstGeom prst="rect">
            <a:avLst/>
          </a:prstGeom>
        </p:spPr>
      </p:pic>
      <p:pic>
        <p:nvPicPr>
          <p:cNvPr id="6" name="Imagen 5"/>
          <p:cNvPicPr>
            <a:picLocks noChangeAspect="1"/>
          </p:cNvPicPr>
          <p:nvPr/>
        </p:nvPicPr>
        <p:blipFill>
          <a:blip r:embed="rId6"/>
          <a:stretch>
            <a:fillRect/>
          </a:stretch>
        </p:blipFill>
        <p:spPr>
          <a:xfrm>
            <a:off x="5807363" y="750244"/>
            <a:ext cx="4050740" cy="2846396"/>
          </a:xfrm>
          <a:prstGeom prst="rect">
            <a:avLst/>
          </a:prstGeom>
        </p:spPr>
      </p:pic>
      <p:sp>
        <p:nvSpPr>
          <p:cNvPr id="17" name="Cuadro de texto 29"/>
          <p:cNvSpPr txBox="1">
            <a:spLocks noChangeArrowheads="1"/>
          </p:cNvSpPr>
          <p:nvPr/>
        </p:nvSpPr>
        <p:spPr bwMode="auto">
          <a:xfrm>
            <a:off x="126483" y="3890450"/>
            <a:ext cx="11950314" cy="2520280"/>
          </a:xfrm>
          <a:prstGeom prst="rect">
            <a:avLst/>
          </a:prstGeom>
          <a:noFill/>
          <a:ln w="9525">
            <a:noFill/>
            <a:miter lim="800000"/>
            <a:headEnd/>
            <a:tailEnd/>
          </a:ln>
        </p:spPr>
        <p:txBody>
          <a:bodyPr rot="0" vert="horz" wrap="square" lIns="91440" tIns="45720" rIns="91440" bIns="45720" anchor="t" anchorCtr="0" upright="1">
            <a:noAutofit/>
          </a:bodyPr>
          <a:lstStyle/>
          <a:p>
            <a:r>
              <a:rPr lang="es-EC" sz="1400" dirty="0"/>
              <a:t>En el 2021, bajo administración directa, se cambió un total de </a:t>
            </a:r>
            <a:r>
              <a:rPr lang="es-EC" sz="1400" b="1" dirty="0"/>
              <a:t>670 </a:t>
            </a:r>
            <a:r>
              <a:rPr lang="es-EC" sz="1400" dirty="0"/>
              <a:t>luminarias de vapor de sodio en mal estado y se instalaron </a:t>
            </a:r>
            <a:r>
              <a:rPr lang="es-EC" sz="1400" b="1" dirty="0"/>
              <a:t>302 </a:t>
            </a:r>
            <a:r>
              <a:rPr lang="es-EC" sz="1400" dirty="0"/>
              <a:t>luminarias de vapor de sodio, en zonas urbanas, rurales y urbanas marginales, conforme los siguientes proyectos: </a:t>
            </a:r>
          </a:p>
          <a:p>
            <a:r>
              <a:rPr lang="es-EC" sz="1400" dirty="0"/>
              <a:t> </a:t>
            </a:r>
          </a:p>
          <a:p>
            <a:pPr lvl="0"/>
            <a:r>
              <a:rPr lang="es-EC" sz="1400" dirty="0"/>
              <a:t>“</a:t>
            </a:r>
            <a:r>
              <a:rPr lang="es-EC" sz="1400" i="1" dirty="0"/>
              <a:t>Mantenimiento de Alumbrado Público</a:t>
            </a:r>
            <a:r>
              <a:rPr lang="es-EC" sz="1400" dirty="0"/>
              <a:t>”, se han cambiado </a:t>
            </a:r>
            <a:r>
              <a:rPr lang="es-EC" sz="1400" b="1" dirty="0"/>
              <a:t>283 </a:t>
            </a:r>
            <a:r>
              <a:rPr lang="es-EC" sz="1400" dirty="0"/>
              <a:t>luminarias en mal estado por luminarias de 100 W simple nivel de potencia, 150 W y 250 W doble nivel de potencia en varios sectores del área de servicio, mejorando la iluminación de 10.3 Km de vía. Adicionalmente, como parte del mantenimiento, fue necesario instalar </a:t>
            </a:r>
            <a:r>
              <a:rPr lang="es-EC" sz="1400" b="1" dirty="0"/>
              <a:t>302 </a:t>
            </a:r>
            <a:r>
              <a:rPr lang="es-EC" sz="1400" dirty="0"/>
              <a:t>nuevas luminarias de vapor de sodio de 100 W simple nivel de potencia, 150 W y 250 W doble nivel de potencia, para atender 11 Km. </a:t>
            </a:r>
          </a:p>
          <a:p>
            <a:r>
              <a:rPr lang="es-EC" sz="1400" dirty="0"/>
              <a:t> </a:t>
            </a:r>
          </a:p>
          <a:p>
            <a:pPr lvl="0"/>
            <a:r>
              <a:rPr lang="es-EC" sz="1400" dirty="0"/>
              <a:t>“</a:t>
            </a:r>
            <a:r>
              <a:rPr lang="es-EC" sz="1400" i="1" dirty="0"/>
              <a:t>Cambio de luminarias de vapor de sodio</a:t>
            </a:r>
            <a:r>
              <a:rPr lang="es-EC" sz="1400" dirty="0"/>
              <a:t>”, monto ejecutado de USD 106.589,80, se han cambiado </a:t>
            </a:r>
            <a:r>
              <a:rPr lang="es-EC" sz="1400" b="1" dirty="0"/>
              <a:t>387 </a:t>
            </a:r>
            <a:r>
              <a:rPr lang="es-EC" sz="1400" dirty="0"/>
              <a:t>luminarias en mal estado por luminarias de 150W y 250W doble nivel de potencia en varios sectores del Área de Servicio. Se mejoró la iluminación en 13.6 Km de vía. </a:t>
            </a:r>
          </a:p>
          <a:p>
            <a:pPr algn="just"/>
            <a:endParaRPr lang="es-ES" dirty="0">
              <a:solidFill>
                <a:schemeClr val="tx2"/>
              </a:solidFill>
              <a:ea typeface="Times New Roman"/>
              <a:cs typeface="Times New Roman" panose="02020603050405020304" pitchFamily="18" charset="0"/>
            </a:endParaRPr>
          </a:p>
        </p:txBody>
      </p:sp>
    </p:spTree>
    <p:extLst>
      <p:ext uri="{BB962C8B-B14F-4D97-AF65-F5344CB8AC3E}">
        <p14:creationId xmlns:p14="http://schemas.microsoft.com/office/powerpoint/2010/main" val="336198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11281" y="26729"/>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3" name="Rectángulo 2"/>
          <p:cNvSpPr/>
          <p:nvPr/>
        </p:nvSpPr>
        <p:spPr>
          <a:xfrm>
            <a:off x="3050837" y="178916"/>
            <a:ext cx="5056843" cy="584775"/>
          </a:xfrm>
          <a:prstGeom prst="rect">
            <a:avLst/>
          </a:prstGeom>
        </p:spPr>
        <p:txBody>
          <a:bodyPr wrap="square">
            <a:spAutoFit/>
          </a:bodyPr>
          <a:lstStyle/>
          <a:p>
            <a:pPr algn="ctr"/>
            <a:r>
              <a:rPr lang="es-EC" sz="3200" b="1" dirty="0">
                <a:solidFill>
                  <a:schemeClr val="tx2">
                    <a:lumMod val="75000"/>
                  </a:schemeClr>
                </a:solidFill>
              </a:rPr>
              <a:t>ALUMBRADO PÚBLICO</a:t>
            </a:r>
            <a:endParaRPr lang="es-EC" sz="3200" dirty="0">
              <a:solidFill>
                <a:schemeClr val="tx2">
                  <a:lumMod val="75000"/>
                </a:schemeClr>
              </a:solidFill>
            </a:endParaRPr>
          </a:p>
        </p:txBody>
      </p:sp>
      <p:pic>
        <p:nvPicPr>
          <p:cNvPr id="10" name="Imagen 9"/>
          <p:cNvPicPr>
            <a:picLocks noChangeAspect="1"/>
          </p:cNvPicPr>
          <p:nvPr/>
        </p:nvPicPr>
        <p:blipFill>
          <a:blip r:embed="rId5"/>
          <a:stretch>
            <a:fillRect/>
          </a:stretch>
        </p:blipFill>
        <p:spPr>
          <a:xfrm>
            <a:off x="723269" y="754237"/>
            <a:ext cx="4308468" cy="3202399"/>
          </a:xfrm>
          <a:prstGeom prst="rect">
            <a:avLst/>
          </a:prstGeom>
        </p:spPr>
      </p:pic>
      <p:pic>
        <p:nvPicPr>
          <p:cNvPr id="11" name="Imagen 10"/>
          <p:cNvPicPr>
            <a:picLocks noChangeAspect="1"/>
          </p:cNvPicPr>
          <p:nvPr/>
        </p:nvPicPr>
        <p:blipFill>
          <a:blip r:embed="rId6"/>
          <a:stretch>
            <a:fillRect/>
          </a:stretch>
        </p:blipFill>
        <p:spPr>
          <a:xfrm>
            <a:off x="6139496" y="795456"/>
            <a:ext cx="4345363" cy="3147812"/>
          </a:xfrm>
          <a:prstGeom prst="rect">
            <a:avLst/>
          </a:prstGeom>
        </p:spPr>
      </p:pic>
      <p:sp>
        <p:nvSpPr>
          <p:cNvPr id="9" name="CuadroTexto 8"/>
          <p:cNvSpPr txBox="1"/>
          <p:nvPr/>
        </p:nvSpPr>
        <p:spPr>
          <a:xfrm>
            <a:off x="261257" y="4257298"/>
            <a:ext cx="11730446" cy="1754326"/>
          </a:xfrm>
          <a:prstGeom prst="rect">
            <a:avLst/>
          </a:prstGeom>
          <a:noFill/>
        </p:spPr>
        <p:txBody>
          <a:bodyPr wrap="square" rtlCol="0">
            <a:spAutoFit/>
          </a:bodyPr>
          <a:lstStyle/>
          <a:p>
            <a:r>
              <a:rPr lang="es-EC" dirty="0"/>
              <a:t>Como parte del mantenimiento de alumbrado público se incluyó en forma rotativa la presencia permanente de una cuadrilla con vehículo canasta en los diferentes cantones de toda el Área de Servicio, con el fin de realizar un mantenimiento preventivo y correctivo de todo el Sistema de Alumbrado Público General. Se intervino en </a:t>
            </a:r>
            <a:r>
              <a:rPr lang="es-EC" b="1" dirty="0"/>
              <a:t>8.192 </a:t>
            </a:r>
            <a:r>
              <a:rPr lang="es-EC" dirty="0"/>
              <a:t>luminarias para cambio de accesorios (reemplazo de lámparas, ignitores, balastos, condensadores, boquillas, controles, etc.), representando el 11.5% del total de luminarias instaladas en el sistema de alumbrado público de toda el Área de Servicio. </a:t>
            </a:r>
          </a:p>
          <a:p>
            <a:endParaRPr lang="es-EC" dirty="0"/>
          </a:p>
        </p:txBody>
      </p:sp>
    </p:spTree>
    <p:extLst>
      <p:ext uri="{BB962C8B-B14F-4D97-AF65-F5344CB8AC3E}">
        <p14:creationId xmlns:p14="http://schemas.microsoft.com/office/powerpoint/2010/main" val="311850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80950" y="19442"/>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12" name="3 CuadroTexto"/>
          <p:cNvSpPr txBox="1"/>
          <p:nvPr/>
        </p:nvSpPr>
        <p:spPr>
          <a:xfrm>
            <a:off x="1423640" y="110639"/>
            <a:ext cx="8526114" cy="495108"/>
          </a:xfrm>
          <a:prstGeom prst="rect">
            <a:avLst/>
          </a:prstGeom>
          <a:noFill/>
        </p:spPr>
        <p:style>
          <a:lnRef idx="2">
            <a:schemeClr val="accent1"/>
          </a:lnRef>
          <a:fillRef idx="1">
            <a:schemeClr val="lt1"/>
          </a:fillRef>
          <a:effectRef idx="0">
            <a:schemeClr val="accent1"/>
          </a:effectRef>
          <a:fontRef idx="minor">
            <a:schemeClr val="dk1"/>
          </a:fontRef>
        </p:style>
        <p:txBody>
          <a:bodyPr wrap="square" lIns="108000" tIns="108000" rIns="108000" bIns="108000" rtlCol="0">
            <a:spAutoFit/>
          </a:bodyPr>
          <a:lstStyle/>
          <a:p>
            <a:pPr algn="ctr">
              <a:spcAft>
                <a:spcPts val="0"/>
              </a:spcAft>
            </a:pPr>
            <a:r>
              <a:rPr lang="es-EC" b="1" dirty="0" smtClean="0">
                <a:solidFill>
                  <a:schemeClr val="tx2"/>
                </a:solidFill>
                <a:ea typeface="Times New Roman"/>
                <a:cs typeface="Times New Roman" panose="02020603050405020304" pitchFamily="18" charset="0"/>
              </a:rPr>
              <a:t>INVERSIÓN DE ALUMBRADO PÚBLICO GENERAL</a:t>
            </a:r>
            <a:endParaRPr lang="es-EC" b="1" dirty="0">
              <a:solidFill>
                <a:schemeClr val="tx2"/>
              </a:solidFill>
              <a:ea typeface="Times New Roman"/>
              <a:cs typeface="Times New Roman" panose="02020603050405020304" pitchFamily="18" charset="0"/>
            </a:endParaRPr>
          </a:p>
        </p:txBody>
      </p:sp>
      <p:pic>
        <p:nvPicPr>
          <p:cNvPr id="4" name="Imagen 3"/>
          <p:cNvPicPr>
            <a:picLocks noChangeAspect="1"/>
          </p:cNvPicPr>
          <p:nvPr/>
        </p:nvPicPr>
        <p:blipFill>
          <a:blip r:embed="rId5"/>
          <a:stretch>
            <a:fillRect/>
          </a:stretch>
        </p:blipFill>
        <p:spPr>
          <a:xfrm>
            <a:off x="2749593" y="679370"/>
            <a:ext cx="5732553" cy="5274095"/>
          </a:xfrm>
          <a:prstGeom prst="rect">
            <a:avLst/>
          </a:prstGeom>
        </p:spPr>
      </p:pic>
    </p:spTree>
    <p:extLst>
      <p:ext uri="{BB962C8B-B14F-4D97-AF65-F5344CB8AC3E}">
        <p14:creationId xmlns:p14="http://schemas.microsoft.com/office/powerpoint/2010/main" val="19490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48500" y="0"/>
            <a:ext cx="5128237" cy="6851654"/>
          </a:xfrm>
          <a:prstGeom prst="rect">
            <a:avLst/>
          </a:prstGeom>
          <a:solidFill>
            <a:srgbClr val="7CE497"/>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pic>
        <p:nvPicPr>
          <p:cNvPr id="5" name="Imagen 4">
            <a:extLst>
              <a:ext uri="{FF2B5EF4-FFF2-40B4-BE49-F238E27FC236}">
                <a16:creationId xmlns:a16="http://schemas.microsoft.com/office/drawing/2014/main" xmlns="" id="{80D2D530-33D5-4C4A-B08B-C4DB123A5487}"/>
              </a:ext>
            </a:extLst>
          </p:cNvPr>
          <p:cNvPicPr>
            <a:picLocks noChangeAspect="1"/>
          </p:cNvPicPr>
          <p:nvPr/>
        </p:nvPicPr>
        <p:blipFill>
          <a:blip r:embed="rId3"/>
          <a:stretch>
            <a:fillRect/>
          </a:stretch>
        </p:blipFill>
        <p:spPr>
          <a:xfrm>
            <a:off x="11281" y="6346"/>
            <a:ext cx="12180719" cy="6851654"/>
          </a:xfrm>
          <a:prstGeom prst="rect">
            <a:avLst/>
          </a:prstGeom>
          <a:solidFill>
            <a:srgbClr val="92D050"/>
          </a:solidFill>
        </p:spPr>
      </p:pic>
      <p:sp>
        <p:nvSpPr>
          <p:cNvPr id="8" name="CuadroTexto 7">
            <a:extLst>
              <a:ext uri="{FF2B5EF4-FFF2-40B4-BE49-F238E27FC236}">
                <a16:creationId xmlns:a16="http://schemas.microsoft.com/office/drawing/2014/main" xmlns="" id="{D92C3E9D-1E1D-0A4F-8CD7-7250CA09E1BD}"/>
              </a:ext>
            </a:extLst>
          </p:cNvPr>
          <p:cNvSpPr txBox="1"/>
          <p:nvPr/>
        </p:nvSpPr>
        <p:spPr>
          <a:xfrm>
            <a:off x="349220" y="6364538"/>
            <a:ext cx="4361535" cy="276999"/>
          </a:xfrm>
          <a:prstGeom prst="rect">
            <a:avLst/>
          </a:prstGeom>
          <a:noFill/>
        </p:spPr>
        <p:txBody>
          <a:bodyPr wrap="square" rtlCol="0">
            <a:spAutoFit/>
          </a:bodyPr>
          <a:lstStyle/>
          <a:p>
            <a:r>
              <a:rPr lang="es-EC" sz="1200" dirty="0" smtClean="0">
                <a:solidFill>
                  <a:srgbClr val="212D5A"/>
                </a:solidFill>
                <a:latin typeface="Arial" panose="020B0604020202020204" pitchFamily="34" charset="0"/>
                <a:cs typeface="Arial" panose="020B0604020202020204" pitchFamily="34" charset="0"/>
              </a:rPr>
              <a:t>Empresa Eléctrica Regional del Sur S.A</a:t>
            </a:r>
            <a:endParaRPr lang="es-EC" sz="1200" dirty="0">
              <a:solidFill>
                <a:srgbClr val="212D5A"/>
              </a:solidFill>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912" y="6111328"/>
            <a:ext cx="1555381" cy="530209"/>
          </a:xfrm>
          <a:prstGeom prst="rect">
            <a:avLst/>
          </a:prstGeom>
        </p:spPr>
      </p:pic>
      <p:sp>
        <p:nvSpPr>
          <p:cNvPr id="9" name="2 CuadroTexto"/>
          <p:cNvSpPr txBox="1"/>
          <p:nvPr/>
        </p:nvSpPr>
        <p:spPr>
          <a:xfrm>
            <a:off x="748937" y="264815"/>
            <a:ext cx="9144000" cy="4770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500" b="1" dirty="0" smtClean="0">
                <a:solidFill>
                  <a:schemeClr val="tx2">
                    <a:lumMod val="75000"/>
                  </a:schemeClr>
                </a:solidFill>
              </a:rPr>
              <a:t>ELECTRIFICACIÓN RURAL</a:t>
            </a:r>
            <a:endParaRPr lang="es-EC" sz="2500" dirty="0">
              <a:solidFill>
                <a:schemeClr val="tx2">
                  <a:lumMod val="75000"/>
                </a:schemeClr>
              </a:solidFill>
            </a:endParaRPr>
          </a:p>
        </p:txBody>
      </p:sp>
      <p:sp>
        <p:nvSpPr>
          <p:cNvPr id="10" name="3 CuadroTexto"/>
          <p:cNvSpPr txBox="1"/>
          <p:nvPr/>
        </p:nvSpPr>
        <p:spPr>
          <a:xfrm>
            <a:off x="1366823" y="752784"/>
            <a:ext cx="8526114" cy="495108"/>
          </a:xfrm>
          <a:prstGeom prst="rect">
            <a:avLst/>
          </a:prstGeom>
          <a:noFill/>
        </p:spPr>
        <p:style>
          <a:lnRef idx="2">
            <a:schemeClr val="accent1"/>
          </a:lnRef>
          <a:fillRef idx="1">
            <a:schemeClr val="lt1"/>
          </a:fillRef>
          <a:effectRef idx="0">
            <a:schemeClr val="accent1"/>
          </a:effectRef>
          <a:fontRef idx="minor">
            <a:schemeClr val="dk1"/>
          </a:fontRef>
        </p:style>
        <p:txBody>
          <a:bodyPr wrap="square" lIns="108000" tIns="108000" rIns="108000" bIns="108000" rtlCol="0">
            <a:spAutoFit/>
          </a:bodyPr>
          <a:lstStyle/>
          <a:p>
            <a:pPr algn="ctr">
              <a:spcAft>
                <a:spcPts val="0"/>
              </a:spcAft>
            </a:pPr>
            <a:r>
              <a:rPr lang="es-EC" b="1" dirty="0">
                <a:solidFill>
                  <a:schemeClr val="tx2"/>
                </a:solidFill>
                <a:ea typeface="Times New Roman"/>
                <a:cs typeface="Times New Roman" panose="02020603050405020304" pitchFamily="18" charset="0"/>
              </a:rPr>
              <a:t>PROGRAMA DE </a:t>
            </a:r>
            <a:r>
              <a:rPr lang="es-EC" b="1" dirty="0" smtClean="0">
                <a:solidFill>
                  <a:schemeClr val="tx2"/>
                </a:solidFill>
                <a:ea typeface="Times New Roman"/>
                <a:cs typeface="Times New Roman" panose="02020603050405020304" pitchFamily="18" charset="0"/>
              </a:rPr>
              <a:t>ELECTRIFICACIÓN  2021</a:t>
            </a:r>
            <a:endParaRPr lang="es-EC" b="1" dirty="0">
              <a:solidFill>
                <a:schemeClr val="tx2"/>
              </a:solidFill>
              <a:ea typeface="Times New Roman"/>
              <a:cs typeface="Times New Roman" panose="02020603050405020304" pitchFamily="18" charset="0"/>
            </a:endParaRPr>
          </a:p>
        </p:txBody>
      </p:sp>
      <p:sp>
        <p:nvSpPr>
          <p:cNvPr id="11" name="Rectángulo 10"/>
          <p:cNvSpPr/>
          <p:nvPr/>
        </p:nvSpPr>
        <p:spPr>
          <a:xfrm>
            <a:off x="201135" y="1547237"/>
            <a:ext cx="11700177" cy="1138773"/>
          </a:xfrm>
          <a:prstGeom prst="rect">
            <a:avLst/>
          </a:prstGeom>
        </p:spPr>
        <p:txBody>
          <a:bodyPr wrap="square">
            <a:spAutoFit/>
          </a:bodyPr>
          <a:lstStyle/>
          <a:p>
            <a:pPr algn="just"/>
            <a:r>
              <a:rPr lang="es-EC" sz="1600" dirty="0">
                <a:solidFill>
                  <a:schemeClr val="tx2"/>
                </a:solidFill>
                <a:ea typeface="Times New Roman"/>
                <a:cs typeface="Times New Roman" panose="02020603050405020304" pitchFamily="18" charset="0"/>
              </a:rPr>
              <a:t>Con la finalidad de aumentar la cobertura del servicio eléctrico en el área de servicio de la EERSSA, en el año </a:t>
            </a:r>
            <a:r>
              <a:rPr lang="es-EC" sz="1600" dirty="0" smtClean="0">
                <a:solidFill>
                  <a:schemeClr val="tx2"/>
                </a:solidFill>
                <a:ea typeface="Times New Roman"/>
                <a:cs typeface="Times New Roman" panose="02020603050405020304" pitchFamily="18" charset="0"/>
              </a:rPr>
              <a:t>2021, </a:t>
            </a:r>
            <a:r>
              <a:rPr lang="es-EC" sz="1600" dirty="0">
                <a:solidFill>
                  <a:schemeClr val="tx2"/>
                </a:solidFill>
                <a:ea typeface="Times New Roman"/>
                <a:cs typeface="Times New Roman" panose="02020603050405020304" pitchFamily="18" charset="0"/>
              </a:rPr>
              <a:t>con </a:t>
            </a:r>
            <a:r>
              <a:rPr lang="es-EC" sz="1600" dirty="0" smtClean="0">
                <a:solidFill>
                  <a:schemeClr val="tx2"/>
                </a:solidFill>
                <a:ea typeface="Times New Roman"/>
                <a:cs typeface="Times New Roman" panose="02020603050405020304" pitchFamily="18" charset="0"/>
              </a:rPr>
              <a:t>recursos </a:t>
            </a:r>
            <a:r>
              <a:rPr lang="es-EC" sz="1600" dirty="0">
                <a:solidFill>
                  <a:schemeClr val="tx2"/>
                </a:solidFill>
                <a:ea typeface="Times New Roman"/>
                <a:cs typeface="Times New Roman" panose="02020603050405020304" pitchFamily="18" charset="0"/>
              </a:rPr>
              <a:t>de Calidad 2019 y 2020, además de Expansión 2018, 2020</a:t>
            </a:r>
            <a:r>
              <a:rPr lang="es-EC" sz="1600" dirty="0" smtClean="0">
                <a:solidFill>
                  <a:schemeClr val="tx2"/>
                </a:solidFill>
                <a:ea typeface="Times New Roman"/>
                <a:cs typeface="Times New Roman" panose="02020603050405020304" pitchFamily="18" charset="0"/>
              </a:rPr>
              <a:t>,  por un monto de </a:t>
            </a:r>
            <a:r>
              <a:rPr lang="es-EC" b="1" dirty="0" smtClean="0">
                <a:solidFill>
                  <a:schemeClr val="tx2"/>
                </a:solidFill>
                <a:ea typeface="Times New Roman"/>
                <a:cs typeface="Times New Roman" panose="02020603050405020304" pitchFamily="18" charset="0"/>
              </a:rPr>
              <a:t>USD </a:t>
            </a:r>
            <a:r>
              <a:rPr lang="es-EC" dirty="0"/>
              <a:t> </a:t>
            </a:r>
            <a:r>
              <a:rPr lang="es-EC" b="1" dirty="0" smtClean="0">
                <a:solidFill>
                  <a:schemeClr val="tx2"/>
                </a:solidFill>
                <a:ea typeface="Times New Roman"/>
                <a:cs typeface="Times New Roman" panose="02020603050405020304" pitchFamily="18" charset="0"/>
              </a:rPr>
              <a:t>4,917,399.38, </a:t>
            </a:r>
            <a:r>
              <a:rPr lang="es-EC" sz="1600" dirty="0">
                <a:solidFill>
                  <a:schemeClr val="tx2"/>
                </a:solidFill>
                <a:ea typeface="Times New Roman"/>
                <a:cs typeface="Times New Roman" panose="02020603050405020304" pitchFamily="18" charset="0"/>
              </a:rPr>
              <a:t>se efectuaron varias obras de electrificación para abastecer las necesidades de la demanda de energía eléctrica sin restricciones de continuidad y calidad con el menor impacto ambiental.</a:t>
            </a:r>
          </a:p>
          <a:p>
            <a:pPr algn="just"/>
            <a:endParaRPr lang="es-EC" dirty="0"/>
          </a:p>
        </p:txBody>
      </p:sp>
      <p:pic>
        <p:nvPicPr>
          <p:cNvPr id="12" name="Imagen 11"/>
          <p:cNvPicPr>
            <a:picLocks noChangeAspect="1"/>
          </p:cNvPicPr>
          <p:nvPr/>
        </p:nvPicPr>
        <p:blipFill>
          <a:blip r:embed="rId5"/>
          <a:stretch>
            <a:fillRect/>
          </a:stretch>
        </p:blipFill>
        <p:spPr>
          <a:xfrm>
            <a:off x="1451612" y="2830395"/>
            <a:ext cx="5023417" cy="2929549"/>
          </a:xfrm>
          <a:prstGeom prst="rect">
            <a:avLst/>
          </a:prstGeom>
        </p:spPr>
      </p:pic>
      <p:pic>
        <p:nvPicPr>
          <p:cNvPr id="13" name="Imagen 12"/>
          <p:cNvPicPr>
            <a:picLocks noChangeAspect="1"/>
          </p:cNvPicPr>
          <p:nvPr/>
        </p:nvPicPr>
        <p:blipFill>
          <a:blip r:embed="rId6"/>
          <a:stretch>
            <a:fillRect/>
          </a:stretch>
        </p:blipFill>
        <p:spPr>
          <a:xfrm>
            <a:off x="6132133" y="2830395"/>
            <a:ext cx="4309444" cy="3018437"/>
          </a:xfrm>
          <a:prstGeom prst="rect">
            <a:avLst/>
          </a:prstGeom>
        </p:spPr>
      </p:pic>
    </p:spTree>
    <p:extLst>
      <p:ext uri="{BB962C8B-B14F-4D97-AF65-F5344CB8AC3E}">
        <p14:creationId xmlns:p14="http://schemas.microsoft.com/office/powerpoint/2010/main" val="29490235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2023</Words>
  <Application>Microsoft Office PowerPoint</Application>
  <PresentationFormat>Panorámica</PresentationFormat>
  <Paragraphs>200</Paragraphs>
  <Slides>21</Slides>
  <Notes>18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Calibri</vt:lpstr>
      <vt:lpstr>Calibri Light</vt:lpstr>
      <vt:lpstr>Courier New</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cajasmarcia@gmail.com</dc:creator>
  <cp:lastModifiedBy>VICTOR JUVENAL CARRION SANCHEZ</cp:lastModifiedBy>
  <cp:revision>48</cp:revision>
  <dcterms:created xsi:type="dcterms:W3CDTF">2021-05-27T23:45:58Z</dcterms:created>
  <dcterms:modified xsi:type="dcterms:W3CDTF">2022-03-11T17:37:30Z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722510</vt:lpwstr>
  </property>
  <property fmtid="{D5CDD505-2E9C-101B-9397-08002B2CF9AE}" pid="3" name="NXPowerLiteSettings">
    <vt:lpwstr>C7000400038000</vt:lpwstr>
  </property>
  <property fmtid="{D5CDD505-2E9C-101B-9397-08002B2CF9AE}" pid="4" name="NXPowerLiteVersion">
    <vt:lpwstr>S9.0.3</vt:lpwstr>
  </property>
</Properties>
</file>